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63" r:id="rId2"/>
    <p:sldId id="259" r:id="rId3"/>
    <p:sldId id="300" r:id="rId4"/>
    <p:sldId id="301" r:id="rId5"/>
    <p:sldId id="302" r:id="rId6"/>
    <p:sldId id="303" r:id="rId7"/>
    <p:sldId id="304" r:id="rId8"/>
    <p:sldId id="308" r:id="rId9"/>
    <p:sldId id="309" r:id="rId10"/>
    <p:sldId id="310" r:id="rId11"/>
    <p:sldId id="311" r:id="rId12"/>
    <p:sldId id="312" r:id="rId13"/>
    <p:sldId id="313" r:id="rId14"/>
    <p:sldId id="315" r:id="rId15"/>
    <p:sldId id="264" r:id="rId16"/>
    <p:sldId id="265" r:id="rId17"/>
    <p:sldId id="266" r:id="rId18"/>
    <p:sldId id="267" r:id="rId19"/>
    <p:sldId id="268" r:id="rId20"/>
    <p:sldId id="269" r:id="rId21"/>
    <p:sldId id="270" r:id="rId22"/>
    <p:sldId id="316" r:id="rId23"/>
    <p:sldId id="317" r:id="rId24"/>
    <p:sldId id="318"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331" r:id="rId38"/>
    <p:sldId id="332" r:id="rId39"/>
    <p:sldId id="333" r:id="rId40"/>
    <p:sldId id="334" r:id="rId41"/>
    <p:sldId id="335" r:id="rId42"/>
    <p:sldId id="271" r:id="rId43"/>
    <p:sldId id="272" r:id="rId44"/>
    <p:sldId id="273" r:id="rId45"/>
    <p:sldId id="274" r:id="rId46"/>
    <p:sldId id="275" r:id="rId47"/>
    <p:sldId id="276" r:id="rId48"/>
    <p:sldId id="277" r:id="rId49"/>
    <p:sldId id="278" r:id="rId50"/>
    <p:sldId id="279" r:id="rId51"/>
    <p:sldId id="280" r:id="rId52"/>
    <p:sldId id="282" r:id="rId53"/>
    <p:sldId id="283" r:id="rId54"/>
    <p:sldId id="284" r:id="rId55"/>
    <p:sldId id="285" r:id="rId56"/>
    <p:sldId id="286" r:id="rId57"/>
    <p:sldId id="287" r:id="rId58"/>
    <p:sldId id="288" r:id="rId59"/>
    <p:sldId id="289" r:id="rId60"/>
    <p:sldId id="290" r:id="rId61"/>
    <p:sldId id="291" r:id="rId62"/>
    <p:sldId id="292" r:id="rId63"/>
    <p:sldId id="293" r:id="rId64"/>
    <p:sldId id="297" r:id="rId65"/>
    <p:sldId id="299" r:id="rId66"/>
    <p:sldId id="294" r:id="rId67"/>
    <p:sldId id="295" r:id="rId68"/>
    <p:sldId id="296" r:id="rId69"/>
    <p:sldId id="262" r:id="rId70"/>
    <p:sldId id="337" r:id="rId71"/>
    <p:sldId id="336" r:id="rId72"/>
    <p:sldId id="306" r:id="rId73"/>
    <p:sldId id="307" r:id="rId7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72" y="2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C49D15-2E64-447D-88E4-014175390804}" type="doc">
      <dgm:prSet loTypeId="urn:microsoft.com/office/officeart/2005/8/layout/process1" loCatId="process" qsTypeId="urn:microsoft.com/office/officeart/2005/8/quickstyle/simple1" qsCatId="simple" csTypeId="urn:microsoft.com/office/officeart/2005/8/colors/accent2_1" csCatId="accent2" phldr="1"/>
      <dgm:spPr/>
    </dgm:pt>
    <dgm:pt modelId="{3B2BF949-520B-4B51-BB97-6DA6511FD679}">
      <dgm:prSet phldrT="[Текст]" custT="1"/>
      <dgm:spPr>
        <a:solidFill>
          <a:srgbClr val="002060"/>
        </a:solidFill>
        <a:ln>
          <a:noFill/>
        </a:ln>
      </dgm:spPr>
      <dgm:t>
        <a:bodyPr/>
        <a:lstStyle/>
        <a:p>
          <a:r>
            <a:rPr lang="uk-UA" sz="1400" b="1" dirty="0" smtClean="0">
              <a:solidFill>
                <a:srgbClr val="FFFF00"/>
              </a:solidFill>
            </a:rPr>
            <a:t>цінності дошкільної освіти</a:t>
          </a:r>
          <a:endParaRPr lang="uk-UA" sz="1400" dirty="0">
            <a:solidFill>
              <a:srgbClr val="FFFF00"/>
            </a:solidFill>
          </a:endParaRPr>
        </a:p>
      </dgm:t>
    </dgm:pt>
    <dgm:pt modelId="{903889EA-25B3-4FFD-AACC-394DD87434D8}" type="parTrans" cxnId="{DD1D55F0-074A-41D5-BF8D-7A96C4AE27EE}">
      <dgm:prSet/>
      <dgm:spPr/>
      <dgm:t>
        <a:bodyPr/>
        <a:lstStyle/>
        <a:p>
          <a:endParaRPr lang="uk-UA"/>
        </a:p>
      </dgm:t>
    </dgm:pt>
    <dgm:pt modelId="{023D23AC-1927-45BF-AA4E-0EA767CA4A65}" type="sibTrans" cxnId="{DD1D55F0-074A-41D5-BF8D-7A96C4AE27EE}">
      <dgm:prSet/>
      <dgm:spPr>
        <a:solidFill>
          <a:srgbClr val="002060"/>
        </a:solidFill>
      </dgm:spPr>
      <dgm:t>
        <a:bodyPr/>
        <a:lstStyle/>
        <a:p>
          <a:endParaRPr lang="uk-UA">
            <a:solidFill>
              <a:srgbClr val="0070C0"/>
            </a:solidFill>
          </a:endParaRPr>
        </a:p>
      </dgm:t>
    </dgm:pt>
    <dgm:pt modelId="{FF234A9D-D84B-4BF0-8942-D372D80244E0}">
      <dgm:prSet phldrT="[Текст]" custT="1"/>
      <dgm:spPr>
        <a:solidFill>
          <a:srgbClr val="002060"/>
        </a:solidFill>
        <a:ln>
          <a:noFill/>
        </a:ln>
      </dgm:spPr>
      <dgm:t>
        <a:bodyPr/>
        <a:lstStyle/>
        <a:p>
          <a:r>
            <a:rPr lang="uk-UA" sz="1400" b="1" dirty="0" smtClean="0">
              <a:solidFill>
                <a:srgbClr val="FFFF00"/>
              </a:solidFill>
            </a:rPr>
            <a:t>процес формування досвіду дитини</a:t>
          </a:r>
          <a:r>
            <a:rPr lang="uk-UA" sz="1400" dirty="0" smtClean="0">
              <a:solidFill>
                <a:srgbClr val="FFFF00"/>
              </a:solidFill>
            </a:rPr>
            <a:t> в </a:t>
          </a:r>
          <a:r>
            <a:rPr lang="uk-UA" sz="1400" b="1" dirty="0" smtClean="0">
              <a:solidFill>
                <a:srgbClr val="FFFF00"/>
              </a:solidFill>
            </a:rPr>
            <a:t>РІЗНИХ</a:t>
          </a:r>
          <a:r>
            <a:rPr lang="uk-UA" sz="1400" dirty="0" smtClean="0">
              <a:solidFill>
                <a:srgbClr val="FFFF00"/>
              </a:solidFill>
            </a:rPr>
            <a:t> </a:t>
          </a:r>
          <a:r>
            <a:rPr lang="uk-UA" sz="1400" b="1" dirty="0" smtClean="0">
              <a:solidFill>
                <a:srgbClr val="FFFF00"/>
              </a:solidFill>
            </a:rPr>
            <a:t>видах діяльності</a:t>
          </a:r>
          <a:endParaRPr lang="uk-UA" sz="1400" b="1" dirty="0">
            <a:solidFill>
              <a:srgbClr val="FFFF00"/>
            </a:solidFill>
          </a:endParaRPr>
        </a:p>
      </dgm:t>
    </dgm:pt>
    <dgm:pt modelId="{58B34256-3863-479E-8A7C-EE932737DBBC}" type="parTrans" cxnId="{1D2A27E9-35F1-4408-A41A-C2487E696C15}">
      <dgm:prSet/>
      <dgm:spPr/>
      <dgm:t>
        <a:bodyPr/>
        <a:lstStyle/>
        <a:p>
          <a:endParaRPr lang="uk-UA"/>
        </a:p>
      </dgm:t>
    </dgm:pt>
    <dgm:pt modelId="{C1130A32-A416-4D27-B154-B16FF54DA7D9}" type="sibTrans" cxnId="{1D2A27E9-35F1-4408-A41A-C2487E696C15}">
      <dgm:prSet/>
      <dgm:spPr>
        <a:solidFill>
          <a:srgbClr val="002060"/>
        </a:solidFill>
      </dgm:spPr>
      <dgm:t>
        <a:bodyPr/>
        <a:lstStyle/>
        <a:p>
          <a:endParaRPr lang="uk-UA"/>
        </a:p>
      </dgm:t>
    </dgm:pt>
    <dgm:pt modelId="{6F9FEEF7-F65C-44CF-977B-5602D30AEFCB}">
      <dgm:prSet phldrT="[Текст]" custT="1"/>
      <dgm:spPr>
        <a:solidFill>
          <a:srgbClr val="002060"/>
        </a:solidFill>
        <a:ln>
          <a:noFill/>
        </a:ln>
      </dgm:spPr>
      <dgm:t>
        <a:bodyPr/>
        <a:lstStyle/>
        <a:p>
          <a:r>
            <a:rPr lang="uk-UA" sz="1400" b="1" dirty="0" smtClean="0">
              <a:solidFill>
                <a:srgbClr val="FFFF00"/>
              </a:solidFill>
            </a:rPr>
            <a:t>результат</a:t>
          </a:r>
          <a:r>
            <a:rPr lang="uk-UA" sz="1400" dirty="0" smtClean="0">
              <a:solidFill>
                <a:srgbClr val="FFFF00"/>
              </a:solidFill>
            </a:rPr>
            <a:t> </a:t>
          </a:r>
          <a:r>
            <a:rPr lang="uk-UA" sz="1100" dirty="0" smtClean="0">
              <a:solidFill>
                <a:srgbClr val="FFFF00"/>
              </a:solidFill>
            </a:rPr>
            <a:t>(</a:t>
          </a:r>
          <a:r>
            <a:rPr lang="uk-UA" sz="1100" b="1" dirty="0" smtClean="0">
              <a:solidFill>
                <a:srgbClr val="FFFF00"/>
              </a:solidFill>
            </a:rPr>
            <a:t>компетентність</a:t>
          </a:r>
          <a:r>
            <a:rPr lang="uk-UA" sz="1100" dirty="0" smtClean="0">
              <a:solidFill>
                <a:srgbClr val="FFFF00"/>
              </a:solidFill>
            </a:rPr>
            <a:t>)</a:t>
          </a:r>
          <a:endParaRPr lang="uk-UA" sz="1100" dirty="0">
            <a:solidFill>
              <a:srgbClr val="FFFF00"/>
            </a:solidFill>
          </a:endParaRPr>
        </a:p>
      </dgm:t>
    </dgm:pt>
    <dgm:pt modelId="{33EDD72C-E162-42BE-9FED-938D0644563C}" type="parTrans" cxnId="{A701C4AE-7E65-4C9B-AAE1-5380B5515A5C}">
      <dgm:prSet/>
      <dgm:spPr/>
      <dgm:t>
        <a:bodyPr/>
        <a:lstStyle/>
        <a:p>
          <a:endParaRPr lang="uk-UA"/>
        </a:p>
      </dgm:t>
    </dgm:pt>
    <dgm:pt modelId="{1C30D22E-3754-4644-967A-0DADF3D82558}" type="sibTrans" cxnId="{A701C4AE-7E65-4C9B-AAE1-5380B5515A5C}">
      <dgm:prSet/>
      <dgm:spPr/>
      <dgm:t>
        <a:bodyPr/>
        <a:lstStyle/>
        <a:p>
          <a:endParaRPr lang="uk-UA"/>
        </a:p>
      </dgm:t>
    </dgm:pt>
    <dgm:pt modelId="{83FE15A6-29ED-46DA-AB78-63D6DEC8C336}">
      <dgm:prSet phldrT="[Текст]" custT="1"/>
      <dgm:spPr>
        <a:solidFill>
          <a:srgbClr val="002060"/>
        </a:solidFill>
        <a:ln>
          <a:noFill/>
        </a:ln>
      </dgm:spPr>
      <dgm:t>
        <a:bodyPr/>
        <a:lstStyle/>
        <a:p>
          <a:r>
            <a:rPr lang="uk-UA" sz="1400" b="1" dirty="0" smtClean="0">
              <a:solidFill>
                <a:srgbClr val="FFFF00"/>
              </a:solidFill>
            </a:rPr>
            <a:t>напрями освіти</a:t>
          </a:r>
          <a:br>
            <a:rPr lang="uk-UA" sz="1400" b="1" dirty="0" smtClean="0">
              <a:solidFill>
                <a:srgbClr val="FFFF00"/>
              </a:solidFill>
            </a:rPr>
          </a:br>
          <a:r>
            <a:rPr lang="uk-UA" sz="1100" b="1" dirty="0" smtClean="0">
              <a:solidFill>
                <a:srgbClr val="FFFF00"/>
              </a:solidFill>
            </a:rPr>
            <a:t>(зміст)</a:t>
          </a:r>
          <a:endParaRPr lang="uk-UA" sz="1100" dirty="0">
            <a:solidFill>
              <a:srgbClr val="FFFF00"/>
            </a:solidFill>
          </a:endParaRPr>
        </a:p>
      </dgm:t>
    </dgm:pt>
    <dgm:pt modelId="{31667FB9-FA1F-4B1B-A708-F7E22A896D33}" type="parTrans" cxnId="{059F76BC-AA5D-423B-89F5-D16D2602EBDF}">
      <dgm:prSet/>
      <dgm:spPr/>
      <dgm:t>
        <a:bodyPr/>
        <a:lstStyle/>
        <a:p>
          <a:endParaRPr lang="uk-UA"/>
        </a:p>
      </dgm:t>
    </dgm:pt>
    <dgm:pt modelId="{0981E96D-E585-4D94-9F2C-E6C767D85090}" type="sibTrans" cxnId="{059F76BC-AA5D-423B-89F5-D16D2602EBDF}">
      <dgm:prSet/>
      <dgm:spPr>
        <a:solidFill>
          <a:srgbClr val="002060"/>
        </a:solidFill>
      </dgm:spPr>
      <dgm:t>
        <a:bodyPr/>
        <a:lstStyle/>
        <a:p>
          <a:endParaRPr lang="uk-UA"/>
        </a:p>
      </dgm:t>
    </dgm:pt>
    <dgm:pt modelId="{38B1612D-7506-4C67-A821-A53DD2F483C8}" type="pres">
      <dgm:prSet presAssocID="{67C49D15-2E64-447D-88E4-014175390804}" presName="Name0" presStyleCnt="0">
        <dgm:presLayoutVars>
          <dgm:dir/>
          <dgm:resizeHandles val="exact"/>
        </dgm:presLayoutVars>
      </dgm:prSet>
      <dgm:spPr/>
    </dgm:pt>
    <dgm:pt modelId="{1030F0B4-5E3A-4F1A-95F3-14618A97AAEF}" type="pres">
      <dgm:prSet presAssocID="{3B2BF949-520B-4B51-BB97-6DA6511FD679}" presName="node" presStyleLbl="node1" presStyleIdx="0" presStyleCnt="4" custLinFactX="185" custLinFactNeighborX="100000" custLinFactNeighborY="6308">
        <dgm:presLayoutVars>
          <dgm:bulletEnabled val="1"/>
        </dgm:presLayoutVars>
      </dgm:prSet>
      <dgm:spPr/>
      <dgm:t>
        <a:bodyPr/>
        <a:lstStyle/>
        <a:p>
          <a:endParaRPr lang="uk-UA"/>
        </a:p>
      </dgm:t>
    </dgm:pt>
    <dgm:pt modelId="{FE2918E2-43D6-4362-B551-225AE5935C8C}" type="pres">
      <dgm:prSet presAssocID="{023D23AC-1927-45BF-AA4E-0EA767CA4A65}" presName="sibTrans" presStyleLbl="sibTrans2D1" presStyleIdx="0" presStyleCnt="3"/>
      <dgm:spPr/>
      <dgm:t>
        <a:bodyPr/>
        <a:lstStyle/>
        <a:p>
          <a:endParaRPr lang="uk-UA"/>
        </a:p>
      </dgm:t>
    </dgm:pt>
    <dgm:pt modelId="{E35693A3-9BD8-4DEB-8A01-56D92315304A}" type="pres">
      <dgm:prSet presAssocID="{023D23AC-1927-45BF-AA4E-0EA767CA4A65}" presName="connectorText" presStyleLbl="sibTrans2D1" presStyleIdx="0" presStyleCnt="3"/>
      <dgm:spPr/>
      <dgm:t>
        <a:bodyPr/>
        <a:lstStyle/>
        <a:p>
          <a:endParaRPr lang="uk-UA"/>
        </a:p>
      </dgm:t>
    </dgm:pt>
    <dgm:pt modelId="{E09BC77E-CAB8-42F0-B7D6-2749DC0128C9}" type="pres">
      <dgm:prSet presAssocID="{83FE15A6-29ED-46DA-AB78-63D6DEC8C336}" presName="node" presStyleLbl="node1" presStyleIdx="1" presStyleCnt="4" custLinFactNeighborX="59839" custLinFactNeighborY="6308">
        <dgm:presLayoutVars>
          <dgm:bulletEnabled val="1"/>
        </dgm:presLayoutVars>
      </dgm:prSet>
      <dgm:spPr/>
      <dgm:t>
        <a:bodyPr/>
        <a:lstStyle/>
        <a:p>
          <a:endParaRPr lang="uk-UA"/>
        </a:p>
      </dgm:t>
    </dgm:pt>
    <dgm:pt modelId="{1753D846-06B5-4DBB-8014-A405827A18F5}" type="pres">
      <dgm:prSet presAssocID="{0981E96D-E585-4D94-9F2C-E6C767D85090}" presName="sibTrans" presStyleLbl="sibTrans2D1" presStyleIdx="1" presStyleCnt="3"/>
      <dgm:spPr/>
      <dgm:t>
        <a:bodyPr/>
        <a:lstStyle/>
        <a:p>
          <a:endParaRPr lang="uk-UA"/>
        </a:p>
      </dgm:t>
    </dgm:pt>
    <dgm:pt modelId="{DCF8E3FF-D94A-4DAE-ADB8-64C7DE649CD6}" type="pres">
      <dgm:prSet presAssocID="{0981E96D-E585-4D94-9F2C-E6C767D85090}" presName="connectorText" presStyleLbl="sibTrans2D1" presStyleIdx="1" presStyleCnt="3"/>
      <dgm:spPr/>
      <dgm:t>
        <a:bodyPr/>
        <a:lstStyle/>
        <a:p>
          <a:endParaRPr lang="uk-UA"/>
        </a:p>
      </dgm:t>
    </dgm:pt>
    <dgm:pt modelId="{AA0386FE-ACD5-4CF1-9FB7-B7133891D51F}" type="pres">
      <dgm:prSet presAssocID="{FF234A9D-D84B-4BF0-8942-D372D80244E0}" presName="node" presStyleLbl="node1" presStyleIdx="2" presStyleCnt="4" custLinFactNeighborX="52587" custLinFactNeighborY="6308">
        <dgm:presLayoutVars>
          <dgm:bulletEnabled val="1"/>
        </dgm:presLayoutVars>
      </dgm:prSet>
      <dgm:spPr/>
      <dgm:t>
        <a:bodyPr/>
        <a:lstStyle/>
        <a:p>
          <a:endParaRPr lang="uk-UA"/>
        </a:p>
      </dgm:t>
    </dgm:pt>
    <dgm:pt modelId="{E9901287-C4BF-444B-B7C9-222101534A47}" type="pres">
      <dgm:prSet presAssocID="{C1130A32-A416-4D27-B154-B16FF54DA7D9}" presName="sibTrans" presStyleLbl="sibTrans2D1" presStyleIdx="2" presStyleCnt="3" custScaleX="129680" custLinFactNeighborX="40730" custLinFactNeighborY="10508"/>
      <dgm:spPr/>
      <dgm:t>
        <a:bodyPr/>
        <a:lstStyle/>
        <a:p>
          <a:endParaRPr lang="uk-UA"/>
        </a:p>
      </dgm:t>
    </dgm:pt>
    <dgm:pt modelId="{22C7CA62-E0AE-45A2-82EF-7A29F5E2933E}" type="pres">
      <dgm:prSet presAssocID="{C1130A32-A416-4D27-B154-B16FF54DA7D9}" presName="connectorText" presStyleLbl="sibTrans2D1" presStyleIdx="2" presStyleCnt="3"/>
      <dgm:spPr/>
      <dgm:t>
        <a:bodyPr/>
        <a:lstStyle/>
        <a:p>
          <a:endParaRPr lang="uk-UA"/>
        </a:p>
      </dgm:t>
    </dgm:pt>
    <dgm:pt modelId="{BE256AAF-8971-442B-A545-C18DFDB3C4CC}" type="pres">
      <dgm:prSet presAssocID="{6F9FEEF7-F65C-44CF-977B-5602D30AEFCB}" presName="node" presStyleLbl="node1" presStyleIdx="3" presStyleCnt="4" custLinFactNeighborX="16626" custLinFactNeighborY="6308">
        <dgm:presLayoutVars>
          <dgm:bulletEnabled val="1"/>
        </dgm:presLayoutVars>
      </dgm:prSet>
      <dgm:spPr/>
      <dgm:t>
        <a:bodyPr/>
        <a:lstStyle/>
        <a:p>
          <a:endParaRPr lang="uk-UA"/>
        </a:p>
      </dgm:t>
    </dgm:pt>
  </dgm:ptLst>
  <dgm:cxnLst>
    <dgm:cxn modelId="{5161A8D5-88B1-4554-BCD5-4317B4A51567}" type="presOf" srcId="{6F9FEEF7-F65C-44CF-977B-5602D30AEFCB}" destId="{BE256AAF-8971-442B-A545-C18DFDB3C4CC}" srcOrd="0" destOrd="0" presId="urn:microsoft.com/office/officeart/2005/8/layout/process1"/>
    <dgm:cxn modelId="{1D2A27E9-35F1-4408-A41A-C2487E696C15}" srcId="{67C49D15-2E64-447D-88E4-014175390804}" destId="{FF234A9D-D84B-4BF0-8942-D372D80244E0}" srcOrd="2" destOrd="0" parTransId="{58B34256-3863-479E-8A7C-EE932737DBBC}" sibTransId="{C1130A32-A416-4D27-B154-B16FF54DA7D9}"/>
    <dgm:cxn modelId="{DD1D55F0-074A-41D5-BF8D-7A96C4AE27EE}" srcId="{67C49D15-2E64-447D-88E4-014175390804}" destId="{3B2BF949-520B-4B51-BB97-6DA6511FD679}" srcOrd="0" destOrd="0" parTransId="{903889EA-25B3-4FFD-AACC-394DD87434D8}" sibTransId="{023D23AC-1927-45BF-AA4E-0EA767CA4A65}"/>
    <dgm:cxn modelId="{18E1E239-510A-4FF1-935D-382A6A9994B1}" type="presOf" srcId="{0981E96D-E585-4D94-9F2C-E6C767D85090}" destId="{1753D846-06B5-4DBB-8014-A405827A18F5}" srcOrd="0" destOrd="0" presId="urn:microsoft.com/office/officeart/2005/8/layout/process1"/>
    <dgm:cxn modelId="{A8400B05-DC1A-43C2-83A5-8E27E19B04BA}" type="presOf" srcId="{FF234A9D-D84B-4BF0-8942-D372D80244E0}" destId="{AA0386FE-ACD5-4CF1-9FB7-B7133891D51F}" srcOrd="0" destOrd="0" presId="urn:microsoft.com/office/officeart/2005/8/layout/process1"/>
    <dgm:cxn modelId="{FDEDB783-95BE-4248-9FBD-78AC669523A5}" type="presOf" srcId="{C1130A32-A416-4D27-B154-B16FF54DA7D9}" destId="{E9901287-C4BF-444B-B7C9-222101534A47}" srcOrd="0" destOrd="0" presId="urn:microsoft.com/office/officeart/2005/8/layout/process1"/>
    <dgm:cxn modelId="{2AF2BB9A-27F1-4706-BB12-F8E7DA3DB35D}" type="presOf" srcId="{3B2BF949-520B-4B51-BB97-6DA6511FD679}" destId="{1030F0B4-5E3A-4F1A-95F3-14618A97AAEF}" srcOrd="0" destOrd="0" presId="urn:microsoft.com/office/officeart/2005/8/layout/process1"/>
    <dgm:cxn modelId="{28BEA025-10A6-4046-BDD9-0775736E6295}" type="presOf" srcId="{83FE15A6-29ED-46DA-AB78-63D6DEC8C336}" destId="{E09BC77E-CAB8-42F0-B7D6-2749DC0128C9}" srcOrd="0" destOrd="0" presId="urn:microsoft.com/office/officeart/2005/8/layout/process1"/>
    <dgm:cxn modelId="{059F76BC-AA5D-423B-89F5-D16D2602EBDF}" srcId="{67C49D15-2E64-447D-88E4-014175390804}" destId="{83FE15A6-29ED-46DA-AB78-63D6DEC8C336}" srcOrd="1" destOrd="0" parTransId="{31667FB9-FA1F-4B1B-A708-F7E22A896D33}" sibTransId="{0981E96D-E585-4D94-9F2C-E6C767D85090}"/>
    <dgm:cxn modelId="{4BC9356B-0D42-49B0-B609-C2F3FDA12602}" type="presOf" srcId="{023D23AC-1927-45BF-AA4E-0EA767CA4A65}" destId="{FE2918E2-43D6-4362-B551-225AE5935C8C}" srcOrd="0" destOrd="0" presId="urn:microsoft.com/office/officeart/2005/8/layout/process1"/>
    <dgm:cxn modelId="{6846F98A-663C-489A-B66E-9004ADB6416F}" type="presOf" srcId="{C1130A32-A416-4D27-B154-B16FF54DA7D9}" destId="{22C7CA62-E0AE-45A2-82EF-7A29F5E2933E}" srcOrd="1" destOrd="0" presId="urn:microsoft.com/office/officeart/2005/8/layout/process1"/>
    <dgm:cxn modelId="{59212F99-051A-4A0F-91B0-6AB9AEAEE85E}" type="presOf" srcId="{0981E96D-E585-4D94-9F2C-E6C767D85090}" destId="{DCF8E3FF-D94A-4DAE-ADB8-64C7DE649CD6}" srcOrd="1" destOrd="0" presId="urn:microsoft.com/office/officeart/2005/8/layout/process1"/>
    <dgm:cxn modelId="{A701C4AE-7E65-4C9B-AAE1-5380B5515A5C}" srcId="{67C49D15-2E64-447D-88E4-014175390804}" destId="{6F9FEEF7-F65C-44CF-977B-5602D30AEFCB}" srcOrd="3" destOrd="0" parTransId="{33EDD72C-E162-42BE-9FED-938D0644563C}" sibTransId="{1C30D22E-3754-4644-967A-0DADF3D82558}"/>
    <dgm:cxn modelId="{15FD9C9B-3DF5-4725-92FB-AED963459950}" type="presOf" srcId="{023D23AC-1927-45BF-AA4E-0EA767CA4A65}" destId="{E35693A3-9BD8-4DEB-8A01-56D92315304A}" srcOrd="1" destOrd="0" presId="urn:microsoft.com/office/officeart/2005/8/layout/process1"/>
    <dgm:cxn modelId="{EDE7B704-08D3-4B12-815E-0FAFEAAE7D89}" type="presOf" srcId="{67C49D15-2E64-447D-88E4-014175390804}" destId="{38B1612D-7506-4C67-A821-A53DD2F483C8}" srcOrd="0" destOrd="0" presId="urn:microsoft.com/office/officeart/2005/8/layout/process1"/>
    <dgm:cxn modelId="{C7C611C8-0156-46F1-91F0-059CAD4EA20F}" type="presParOf" srcId="{38B1612D-7506-4C67-A821-A53DD2F483C8}" destId="{1030F0B4-5E3A-4F1A-95F3-14618A97AAEF}" srcOrd="0" destOrd="0" presId="urn:microsoft.com/office/officeart/2005/8/layout/process1"/>
    <dgm:cxn modelId="{050BBE31-0BA6-41B0-BDFC-B15584211606}" type="presParOf" srcId="{38B1612D-7506-4C67-A821-A53DD2F483C8}" destId="{FE2918E2-43D6-4362-B551-225AE5935C8C}" srcOrd="1" destOrd="0" presId="urn:microsoft.com/office/officeart/2005/8/layout/process1"/>
    <dgm:cxn modelId="{5C363E10-2E70-41DB-8C7C-CF23BE94C206}" type="presParOf" srcId="{FE2918E2-43D6-4362-B551-225AE5935C8C}" destId="{E35693A3-9BD8-4DEB-8A01-56D92315304A}" srcOrd="0" destOrd="0" presId="urn:microsoft.com/office/officeart/2005/8/layout/process1"/>
    <dgm:cxn modelId="{3AD1E150-7C99-495D-9E9C-69749E207C01}" type="presParOf" srcId="{38B1612D-7506-4C67-A821-A53DD2F483C8}" destId="{E09BC77E-CAB8-42F0-B7D6-2749DC0128C9}" srcOrd="2" destOrd="0" presId="urn:microsoft.com/office/officeart/2005/8/layout/process1"/>
    <dgm:cxn modelId="{D72A5C33-120D-4101-8985-98551BB2E833}" type="presParOf" srcId="{38B1612D-7506-4C67-A821-A53DD2F483C8}" destId="{1753D846-06B5-4DBB-8014-A405827A18F5}" srcOrd="3" destOrd="0" presId="urn:microsoft.com/office/officeart/2005/8/layout/process1"/>
    <dgm:cxn modelId="{1BD1448E-3BF6-48E5-B5C4-E378B609FEC6}" type="presParOf" srcId="{1753D846-06B5-4DBB-8014-A405827A18F5}" destId="{DCF8E3FF-D94A-4DAE-ADB8-64C7DE649CD6}" srcOrd="0" destOrd="0" presId="urn:microsoft.com/office/officeart/2005/8/layout/process1"/>
    <dgm:cxn modelId="{DFE4A771-C6A8-44DF-A595-CA6D658D6391}" type="presParOf" srcId="{38B1612D-7506-4C67-A821-A53DD2F483C8}" destId="{AA0386FE-ACD5-4CF1-9FB7-B7133891D51F}" srcOrd="4" destOrd="0" presId="urn:microsoft.com/office/officeart/2005/8/layout/process1"/>
    <dgm:cxn modelId="{2B66E3BC-B12E-45EB-B5EC-1A5796387286}" type="presParOf" srcId="{38B1612D-7506-4C67-A821-A53DD2F483C8}" destId="{E9901287-C4BF-444B-B7C9-222101534A47}" srcOrd="5" destOrd="0" presId="urn:microsoft.com/office/officeart/2005/8/layout/process1"/>
    <dgm:cxn modelId="{2BC8BC49-F9CB-4A4B-89FF-2217F84CA61F}" type="presParOf" srcId="{E9901287-C4BF-444B-B7C9-222101534A47}" destId="{22C7CA62-E0AE-45A2-82EF-7A29F5E2933E}" srcOrd="0" destOrd="0" presId="urn:microsoft.com/office/officeart/2005/8/layout/process1"/>
    <dgm:cxn modelId="{B78460F5-F6DC-4EFD-9606-92164AD678FA}" type="presParOf" srcId="{38B1612D-7506-4C67-A821-A53DD2F483C8}" destId="{BE256AAF-8971-442B-A545-C18DFDB3C4CC}"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A9E2B1-9132-49C4-B3B5-27A6826E1131}"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ru-RU"/>
        </a:p>
      </dgm:t>
    </dgm:pt>
    <dgm:pt modelId="{9059C329-C775-4E5F-B632-1265C42876B4}">
      <dgm:prSet phldrT="[Текст]"/>
      <dgm:spPr/>
      <dgm:t>
        <a:bodyPr/>
        <a:lstStyle/>
        <a:p>
          <a:r>
            <a:rPr lang="uk-UA" dirty="0" smtClean="0"/>
            <a:t>Враховуємо пору року</a:t>
          </a:r>
          <a:endParaRPr lang="ru-RU" dirty="0"/>
        </a:p>
      </dgm:t>
    </dgm:pt>
    <dgm:pt modelId="{7820830D-1360-4FD7-A379-FD47C0A1327C}" type="parTrans" cxnId="{E08421BD-F6D0-401B-9CA3-5E66BE7BB9EF}">
      <dgm:prSet/>
      <dgm:spPr/>
      <dgm:t>
        <a:bodyPr/>
        <a:lstStyle/>
        <a:p>
          <a:endParaRPr lang="ru-RU"/>
        </a:p>
      </dgm:t>
    </dgm:pt>
    <dgm:pt modelId="{2C09B95D-527C-4ED3-98E8-D246A9013CF2}" type="sibTrans" cxnId="{E08421BD-F6D0-401B-9CA3-5E66BE7BB9EF}">
      <dgm:prSet/>
      <dgm:spPr/>
      <dgm:t>
        <a:bodyPr/>
        <a:lstStyle/>
        <a:p>
          <a:endParaRPr lang="ru-RU"/>
        </a:p>
      </dgm:t>
    </dgm:pt>
    <dgm:pt modelId="{7C5DE411-0411-46CE-B6FF-1B9DA7266D8B}">
      <dgm:prSet phldrT="[Текст]"/>
      <dgm:spPr/>
      <dgm:t>
        <a:bodyPr/>
        <a:lstStyle/>
        <a:p>
          <a:r>
            <a:rPr lang="uk-UA" dirty="0" smtClean="0"/>
            <a:t>Плавний перехід між напрямами</a:t>
          </a:r>
          <a:endParaRPr lang="ru-RU" dirty="0"/>
        </a:p>
      </dgm:t>
    </dgm:pt>
    <dgm:pt modelId="{73B35D28-6D01-4B4F-85A9-40FDAE6AB072}" type="parTrans" cxnId="{FD8DB2B6-4C20-4EB2-A94A-962FB3251A9F}">
      <dgm:prSet/>
      <dgm:spPr/>
      <dgm:t>
        <a:bodyPr/>
        <a:lstStyle/>
        <a:p>
          <a:endParaRPr lang="ru-RU"/>
        </a:p>
      </dgm:t>
    </dgm:pt>
    <dgm:pt modelId="{FAD8EC07-08F6-4D9F-B9CD-EE2611127873}" type="sibTrans" cxnId="{FD8DB2B6-4C20-4EB2-A94A-962FB3251A9F}">
      <dgm:prSet/>
      <dgm:spPr/>
      <dgm:t>
        <a:bodyPr/>
        <a:lstStyle/>
        <a:p>
          <a:endParaRPr lang="ru-RU"/>
        </a:p>
      </dgm:t>
    </dgm:pt>
    <dgm:pt modelId="{E77BF36C-BA1E-44A5-98AB-3444724FC2E5}">
      <dgm:prSet phldrT="[Текст]"/>
      <dgm:spPr/>
      <dgm:t>
        <a:bodyPr/>
        <a:lstStyle/>
        <a:p>
          <a:r>
            <a:rPr lang="uk-UA" dirty="0" smtClean="0"/>
            <a:t>Добираємо тему цікаву дітям</a:t>
          </a:r>
          <a:endParaRPr lang="ru-RU" dirty="0"/>
        </a:p>
      </dgm:t>
    </dgm:pt>
    <dgm:pt modelId="{B9D2F7BC-6101-4F11-B80C-627348D103BE}" type="parTrans" cxnId="{71036E8B-B4A1-4A8F-9525-43B25DC39302}">
      <dgm:prSet/>
      <dgm:spPr/>
      <dgm:t>
        <a:bodyPr/>
        <a:lstStyle/>
        <a:p>
          <a:endParaRPr lang="ru-RU"/>
        </a:p>
      </dgm:t>
    </dgm:pt>
    <dgm:pt modelId="{ECDA7A4A-A870-481D-BC31-72933582F7AA}" type="sibTrans" cxnId="{71036E8B-B4A1-4A8F-9525-43B25DC39302}">
      <dgm:prSet/>
      <dgm:spPr/>
      <dgm:t>
        <a:bodyPr/>
        <a:lstStyle/>
        <a:p>
          <a:endParaRPr lang="ru-RU"/>
        </a:p>
      </dgm:t>
    </dgm:pt>
    <dgm:pt modelId="{83290686-ECFB-41B0-91A7-5CA4178F05C5}">
      <dgm:prSet phldrT="[Текст]"/>
      <dgm:spPr/>
      <dgm:t>
        <a:bodyPr/>
        <a:lstStyle/>
        <a:p>
          <a:r>
            <a:rPr lang="uk-UA" dirty="0" smtClean="0"/>
            <a:t>Готуємо сюрприз</a:t>
          </a:r>
          <a:endParaRPr lang="ru-RU" dirty="0"/>
        </a:p>
      </dgm:t>
    </dgm:pt>
    <dgm:pt modelId="{46BA5BD0-57B1-4F9B-B4D8-D89704FE3486}" type="parTrans" cxnId="{A821D98B-20C2-4950-9B15-63C15D60DD78}">
      <dgm:prSet/>
      <dgm:spPr/>
      <dgm:t>
        <a:bodyPr/>
        <a:lstStyle/>
        <a:p>
          <a:endParaRPr lang="ru-RU"/>
        </a:p>
      </dgm:t>
    </dgm:pt>
    <dgm:pt modelId="{A47B697F-A207-4C55-AFB2-11C2717D6E5E}" type="sibTrans" cxnId="{A821D98B-20C2-4950-9B15-63C15D60DD78}">
      <dgm:prSet/>
      <dgm:spPr/>
      <dgm:t>
        <a:bodyPr/>
        <a:lstStyle/>
        <a:p>
          <a:endParaRPr lang="ru-RU"/>
        </a:p>
      </dgm:t>
    </dgm:pt>
    <dgm:pt modelId="{E98E7D4D-0A2A-4995-BEB9-85879F1E745C}">
      <dgm:prSet/>
      <dgm:spPr/>
      <dgm:t>
        <a:bodyPr/>
        <a:lstStyle/>
        <a:p>
          <a:endParaRPr lang="ru-RU" dirty="0"/>
        </a:p>
      </dgm:t>
    </dgm:pt>
    <dgm:pt modelId="{16FF2096-E6A7-4798-AEB9-D7685CD9D00F}" type="parTrans" cxnId="{781E709B-BF13-43C2-8C00-5516675A2CB2}">
      <dgm:prSet/>
      <dgm:spPr/>
      <dgm:t>
        <a:bodyPr/>
        <a:lstStyle/>
        <a:p>
          <a:endParaRPr lang="ru-RU"/>
        </a:p>
      </dgm:t>
    </dgm:pt>
    <dgm:pt modelId="{82546E98-B78C-4ABA-9ABA-04405554B9AB}" type="sibTrans" cxnId="{781E709B-BF13-43C2-8C00-5516675A2CB2}">
      <dgm:prSet/>
      <dgm:spPr/>
      <dgm:t>
        <a:bodyPr/>
        <a:lstStyle/>
        <a:p>
          <a:endParaRPr lang="ru-RU"/>
        </a:p>
      </dgm:t>
    </dgm:pt>
    <dgm:pt modelId="{18F009DD-BD42-4D46-A15C-9EAFE9E31C30}" type="pres">
      <dgm:prSet presAssocID="{16A9E2B1-9132-49C4-B3B5-27A6826E1131}" presName="matrix" presStyleCnt="0">
        <dgm:presLayoutVars>
          <dgm:chMax val="1"/>
          <dgm:dir/>
          <dgm:resizeHandles val="exact"/>
        </dgm:presLayoutVars>
      </dgm:prSet>
      <dgm:spPr/>
      <dgm:t>
        <a:bodyPr/>
        <a:lstStyle/>
        <a:p>
          <a:endParaRPr lang="ru-RU"/>
        </a:p>
      </dgm:t>
    </dgm:pt>
    <dgm:pt modelId="{DF6DEECC-1DD4-476F-B841-12685CA1977E}" type="pres">
      <dgm:prSet presAssocID="{16A9E2B1-9132-49C4-B3B5-27A6826E1131}" presName="diamond" presStyleLbl="bgShp" presStyleIdx="0" presStyleCnt="1" custScaleX="121862" custLinFactNeighborX="13198" custLinFactNeighborY="3242"/>
      <dgm:spPr/>
    </dgm:pt>
    <dgm:pt modelId="{F8693790-59D6-4B27-BFCB-C61B1583DFB5}" type="pres">
      <dgm:prSet presAssocID="{16A9E2B1-9132-49C4-B3B5-27A6826E1131}" presName="quad1" presStyleLbl="node1" presStyleIdx="0" presStyleCnt="4" custScaleX="65967" custScaleY="74890" custLinFactX="31746" custLinFactNeighborX="100000" custLinFactNeighborY="5483">
        <dgm:presLayoutVars>
          <dgm:chMax val="0"/>
          <dgm:chPref val="0"/>
          <dgm:bulletEnabled val="1"/>
        </dgm:presLayoutVars>
      </dgm:prSet>
      <dgm:spPr/>
      <dgm:t>
        <a:bodyPr/>
        <a:lstStyle/>
        <a:p>
          <a:endParaRPr lang="ru-RU"/>
        </a:p>
      </dgm:t>
    </dgm:pt>
    <dgm:pt modelId="{76996400-4AC9-4D39-B0FE-286176A5BCEA}" type="pres">
      <dgm:prSet presAssocID="{16A9E2B1-9132-49C4-B3B5-27A6826E1131}" presName="quad2" presStyleLbl="node1" presStyleIdx="1" presStyleCnt="4" custScaleX="64635" custScaleY="74892" custLinFactNeighborX="-47619" custLinFactNeighborY="90277">
        <dgm:presLayoutVars>
          <dgm:chMax val="0"/>
          <dgm:chPref val="0"/>
          <dgm:bulletEnabled val="1"/>
        </dgm:presLayoutVars>
      </dgm:prSet>
      <dgm:spPr/>
      <dgm:t>
        <a:bodyPr/>
        <a:lstStyle/>
        <a:p>
          <a:endParaRPr lang="ru-RU"/>
        </a:p>
      </dgm:t>
    </dgm:pt>
    <dgm:pt modelId="{8D7B3D50-64F0-4B5A-9826-2FA3B4C88239}" type="pres">
      <dgm:prSet presAssocID="{16A9E2B1-9132-49C4-B3B5-27A6826E1131}" presName="quad3" presStyleLbl="node1" presStyleIdx="2" presStyleCnt="4" custScaleX="72491" custScaleY="76692" custLinFactX="32488" custLinFactNeighborX="100000" custLinFactNeighborY="-19777">
        <dgm:presLayoutVars>
          <dgm:chMax val="0"/>
          <dgm:chPref val="0"/>
          <dgm:bulletEnabled val="1"/>
        </dgm:presLayoutVars>
      </dgm:prSet>
      <dgm:spPr/>
      <dgm:t>
        <a:bodyPr/>
        <a:lstStyle/>
        <a:p>
          <a:endParaRPr lang="ru-RU"/>
        </a:p>
      </dgm:t>
    </dgm:pt>
    <dgm:pt modelId="{E4A5CA9D-90F3-440C-8303-21325862F770}" type="pres">
      <dgm:prSet presAssocID="{16A9E2B1-9132-49C4-B3B5-27A6826E1131}" presName="quad4" presStyleLbl="node1" presStyleIdx="3" presStyleCnt="4" custScaleX="65346" custScaleY="76693" custLinFactY="-1308" custLinFactNeighborX="-47263" custLinFactNeighborY="-100000">
        <dgm:presLayoutVars>
          <dgm:chMax val="0"/>
          <dgm:chPref val="0"/>
          <dgm:bulletEnabled val="1"/>
        </dgm:presLayoutVars>
      </dgm:prSet>
      <dgm:spPr/>
      <dgm:t>
        <a:bodyPr/>
        <a:lstStyle/>
        <a:p>
          <a:endParaRPr lang="ru-RU"/>
        </a:p>
      </dgm:t>
    </dgm:pt>
  </dgm:ptLst>
  <dgm:cxnLst>
    <dgm:cxn modelId="{AFBE2BE9-A32F-438B-9875-B0534355DC45}" type="presOf" srcId="{83290686-ECFB-41B0-91A7-5CA4178F05C5}" destId="{E4A5CA9D-90F3-440C-8303-21325862F770}" srcOrd="0" destOrd="0" presId="urn:microsoft.com/office/officeart/2005/8/layout/matrix3"/>
    <dgm:cxn modelId="{E08421BD-F6D0-401B-9CA3-5E66BE7BB9EF}" srcId="{16A9E2B1-9132-49C4-B3B5-27A6826E1131}" destId="{9059C329-C775-4E5F-B632-1265C42876B4}" srcOrd="0" destOrd="0" parTransId="{7820830D-1360-4FD7-A379-FD47C0A1327C}" sibTransId="{2C09B95D-527C-4ED3-98E8-D246A9013CF2}"/>
    <dgm:cxn modelId="{A07C4F4A-9E8F-49F5-A85F-1CF393D13C92}" type="presOf" srcId="{9059C329-C775-4E5F-B632-1265C42876B4}" destId="{F8693790-59D6-4B27-BFCB-C61B1583DFB5}" srcOrd="0" destOrd="0" presId="urn:microsoft.com/office/officeart/2005/8/layout/matrix3"/>
    <dgm:cxn modelId="{712CF0A8-E8DA-4A41-B339-B68CE45AD7D1}" type="presOf" srcId="{7C5DE411-0411-46CE-B6FF-1B9DA7266D8B}" destId="{76996400-4AC9-4D39-B0FE-286176A5BCEA}" srcOrd="0" destOrd="0" presId="urn:microsoft.com/office/officeart/2005/8/layout/matrix3"/>
    <dgm:cxn modelId="{71036E8B-B4A1-4A8F-9525-43B25DC39302}" srcId="{16A9E2B1-9132-49C4-B3B5-27A6826E1131}" destId="{E77BF36C-BA1E-44A5-98AB-3444724FC2E5}" srcOrd="2" destOrd="0" parTransId="{B9D2F7BC-6101-4F11-B80C-627348D103BE}" sibTransId="{ECDA7A4A-A870-481D-BC31-72933582F7AA}"/>
    <dgm:cxn modelId="{FD8DB2B6-4C20-4EB2-A94A-962FB3251A9F}" srcId="{16A9E2B1-9132-49C4-B3B5-27A6826E1131}" destId="{7C5DE411-0411-46CE-B6FF-1B9DA7266D8B}" srcOrd="1" destOrd="0" parTransId="{73B35D28-6D01-4B4F-85A9-40FDAE6AB072}" sibTransId="{FAD8EC07-08F6-4D9F-B9CD-EE2611127873}"/>
    <dgm:cxn modelId="{781E709B-BF13-43C2-8C00-5516675A2CB2}" srcId="{16A9E2B1-9132-49C4-B3B5-27A6826E1131}" destId="{E98E7D4D-0A2A-4995-BEB9-85879F1E745C}" srcOrd="4" destOrd="0" parTransId="{16FF2096-E6A7-4798-AEB9-D7685CD9D00F}" sibTransId="{82546E98-B78C-4ABA-9ABA-04405554B9AB}"/>
    <dgm:cxn modelId="{A821D98B-20C2-4950-9B15-63C15D60DD78}" srcId="{16A9E2B1-9132-49C4-B3B5-27A6826E1131}" destId="{83290686-ECFB-41B0-91A7-5CA4178F05C5}" srcOrd="3" destOrd="0" parTransId="{46BA5BD0-57B1-4F9B-B4D8-D89704FE3486}" sibTransId="{A47B697F-A207-4C55-AFB2-11C2717D6E5E}"/>
    <dgm:cxn modelId="{FB5E03EC-E30C-4D0F-8FEE-D73E1E20C059}" type="presOf" srcId="{16A9E2B1-9132-49C4-B3B5-27A6826E1131}" destId="{18F009DD-BD42-4D46-A15C-9EAFE9E31C30}" srcOrd="0" destOrd="0" presId="urn:microsoft.com/office/officeart/2005/8/layout/matrix3"/>
    <dgm:cxn modelId="{D547E525-7963-4026-910D-9A84E2354CE1}" type="presOf" srcId="{E77BF36C-BA1E-44A5-98AB-3444724FC2E5}" destId="{8D7B3D50-64F0-4B5A-9826-2FA3B4C88239}" srcOrd="0" destOrd="0" presId="urn:microsoft.com/office/officeart/2005/8/layout/matrix3"/>
    <dgm:cxn modelId="{F4EE1E66-E87E-4A37-84EB-363DD178ACDB}" type="presParOf" srcId="{18F009DD-BD42-4D46-A15C-9EAFE9E31C30}" destId="{DF6DEECC-1DD4-476F-B841-12685CA1977E}" srcOrd="0" destOrd="0" presId="urn:microsoft.com/office/officeart/2005/8/layout/matrix3"/>
    <dgm:cxn modelId="{6B5F86CE-6F01-4EF9-9E53-A199B1EDE7F0}" type="presParOf" srcId="{18F009DD-BD42-4D46-A15C-9EAFE9E31C30}" destId="{F8693790-59D6-4B27-BFCB-C61B1583DFB5}" srcOrd="1" destOrd="0" presId="urn:microsoft.com/office/officeart/2005/8/layout/matrix3"/>
    <dgm:cxn modelId="{859622F8-F95D-479F-A433-3F71F9CF8E86}" type="presParOf" srcId="{18F009DD-BD42-4D46-A15C-9EAFE9E31C30}" destId="{76996400-4AC9-4D39-B0FE-286176A5BCEA}" srcOrd="2" destOrd="0" presId="urn:microsoft.com/office/officeart/2005/8/layout/matrix3"/>
    <dgm:cxn modelId="{DECC2D39-ABEE-4B08-A470-D079D3260B81}" type="presParOf" srcId="{18F009DD-BD42-4D46-A15C-9EAFE9E31C30}" destId="{8D7B3D50-64F0-4B5A-9826-2FA3B4C88239}" srcOrd="3" destOrd="0" presId="urn:microsoft.com/office/officeart/2005/8/layout/matrix3"/>
    <dgm:cxn modelId="{0430E7BD-FA4F-48E4-87B1-067B426B0CBA}" type="presParOf" srcId="{18F009DD-BD42-4D46-A15C-9EAFE9E31C30}" destId="{E4A5CA9D-90F3-440C-8303-21325862F770}"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FD2CDD-E335-4BBB-8851-7453DFB12224}" type="doc">
      <dgm:prSet loTypeId="urn:microsoft.com/office/officeart/2005/8/layout/vList3#1" loCatId="list" qsTypeId="urn:microsoft.com/office/officeart/2005/8/quickstyle/simple1" qsCatId="simple" csTypeId="urn:microsoft.com/office/officeart/2005/8/colors/accent1_2" csCatId="accent1" phldr="1"/>
      <dgm:spPr/>
    </dgm:pt>
    <dgm:pt modelId="{9BE59765-7C78-445D-9277-77450BD26CEC}">
      <dgm:prSet phldrT="[Текст]"/>
      <dgm:spPr>
        <a:solidFill>
          <a:srgbClr val="BDCDFF"/>
        </a:solidFill>
      </dgm:spPr>
      <dgm:t>
        <a:bodyPr/>
        <a:lstStyle/>
        <a:p>
          <a:pPr algn="l"/>
          <a:r>
            <a:rPr lang="ru-RU" b="1" dirty="0" smtClean="0">
              <a:solidFill>
                <a:srgbClr val="0070C0"/>
              </a:solidFill>
            </a:rPr>
            <a:t>• </a:t>
          </a:r>
          <a:r>
            <a:rPr lang="ru-RU" b="1" dirty="0" err="1" smtClean="0">
              <a:solidFill>
                <a:srgbClr val="0070C0"/>
              </a:solidFill>
            </a:rPr>
            <a:t>Забезпечує</a:t>
          </a:r>
          <a:r>
            <a:rPr lang="ru-RU" b="1" dirty="0" smtClean="0">
              <a:solidFill>
                <a:srgbClr val="0070C0"/>
              </a:solidFill>
            </a:rPr>
            <a:t> </a:t>
          </a:r>
          <a:r>
            <a:rPr lang="ru-RU" b="1" dirty="0" err="1" smtClean="0">
              <a:solidFill>
                <a:srgbClr val="0070C0"/>
              </a:solidFill>
            </a:rPr>
            <a:t>гнучкість</a:t>
          </a:r>
          <a:r>
            <a:rPr lang="ru-RU" b="1" dirty="0" smtClean="0">
              <a:solidFill>
                <a:srgbClr val="0070C0"/>
              </a:solidFill>
            </a:rPr>
            <a:t> </a:t>
          </a:r>
          <a:r>
            <a:rPr lang="ru-RU" b="1" dirty="0" err="1" smtClean="0">
              <a:solidFill>
                <a:srgbClr val="0070C0"/>
              </a:solidFill>
            </a:rPr>
            <a:t>роботи</a:t>
          </a:r>
          <a:r>
            <a:rPr lang="ru-RU" b="1" dirty="0" smtClean="0">
              <a:solidFill>
                <a:srgbClr val="0070C0"/>
              </a:solidFill>
            </a:rPr>
            <a:t> педагога</a:t>
          </a:r>
        </a:p>
        <a:p>
          <a:pPr algn="l"/>
          <a:r>
            <a:rPr lang="ru-RU" b="1" dirty="0" smtClean="0">
              <a:solidFill>
                <a:srgbClr val="0070C0"/>
              </a:solidFill>
            </a:rPr>
            <a:t>• </a:t>
          </a:r>
          <a:r>
            <a:rPr lang="ru-RU" b="1" dirty="0" err="1" smtClean="0">
              <a:solidFill>
                <a:srgbClr val="0070C0"/>
              </a:solidFill>
            </a:rPr>
            <a:t>Цікава</a:t>
          </a:r>
          <a:r>
            <a:rPr lang="ru-RU" b="1" dirty="0" smtClean="0">
              <a:solidFill>
                <a:srgbClr val="0070C0"/>
              </a:solidFill>
            </a:rPr>
            <a:t> та </a:t>
          </a:r>
          <a:r>
            <a:rPr lang="ru-RU" b="1" dirty="0" err="1" smtClean="0">
              <a:solidFill>
                <a:srgbClr val="0070C0"/>
              </a:solidFill>
            </a:rPr>
            <a:t>пізнавальна</a:t>
          </a:r>
          <a:r>
            <a:rPr lang="ru-RU" b="1" dirty="0" smtClean="0">
              <a:solidFill>
                <a:srgbClr val="0070C0"/>
              </a:solidFill>
            </a:rPr>
            <a:t> </a:t>
          </a:r>
          <a:r>
            <a:rPr lang="ru-RU" b="1" dirty="0" err="1" smtClean="0">
              <a:solidFill>
                <a:srgbClr val="0070C0"/>
              </a:solidFill>
            </a:rPr>
            <a:t>дітям</a:t>
          </a:r>
          <a:endParaRPr lang="ru-RU" b="1" dirty="0">
            <a:solidFill>
              <a:srgbClr val="0070C0"/>
            </a:solidFill>
          </a:endParaRPr>
        </a:p>
      </dgm:t>
    </dgm:pt>
    <dgm:pt modelId="{4902C3E0-578F-42E2-B88A-6161A0B97314}" type="parTrans" cxnId="{C5989E33-B1FB-4642-A424-FE1D7FE3EEEF}">
      <dgm:prSet/>
      <dgm:spPr/>
      <dgm:t>
        <a:bodyPr/>
        <a:lstStyle/>
        <a:p>
          <a:endParaRPr lang="ru-RU"/>
        </a:p>
      </dgm:t>
    </dgm:pt>
    <dgm:pt modelId="{C7DA368D-8BA8-4A67-96B8-D901A878CC67}" type="sibTrans" cxnId="{C5989E33-B1FB-4642-A424-FE1D7FE3EEEF}">
      <dgm:prSet/>
      <dgm:spPr/>
      <dgm:t>
        <a:bodyPr/>
        <a:lstStyle/>
        <a:p>
          <a:endParaRPr lang="ru-RU"/>
        </a:p>
      </dgm:t>
    </dgm:pt>
    <dgm:pt modelId="{1F2EB22B-2D45-4873-B967-E1719A34A81F}">
      <dgm:prSet phldrT="[Текст]"/>
      <dgm:spPr>
        <a:solidFill>
          <a:srgbClr val="BDCDFF"/>
        </a:solidFill>
      </dgm:spPr>
      <dgm:t>
        <a:bodyPr/>
        <a:lstStyle/>
        <a:p>
          <a:pPr algn="l"/>
          <a:r>
            <a:rPr lang="ru-RU" b="1" dirty="0" smtClean="0">
              <a:solidFill>
                <a:srgbClr val="0070C0"/>
              </a:solidFill>
            </a:rPr>
            <a:t>• </a:t>
          </a:r>
          <a:r>
            <a:rPr lang="ru-RU" b="1" dirty="0" err="1" smtClean="0">
              <a:solidFill>
                <a:srgbClr val="0070C0"/>
              </a:solidFill>
            </a:rPr>
            <a:t>Легше</a:t>
          </a:r>
          <a:r>
            <a:rPr lang="ru-RU" b="1" dirty="0" smtClean="0">
              <a:solidFill>
                <a:srgbClr val="0070C0"/>
              </a:solidFill>
            </a:rPr>
            <a:t> для </a:t>
          </a:r>
          <a:r>
            <a:rPr lang="ru-RU" b="1" dirty="0" err="1" smtClean="0">
              <a:solidFill>
                <a:srgbClr val="0070C0"/>
              </a:solidFill>
            </a:rPr>
            <a:t>впровадження</a:t>
          </a:r>
          <a:endParaRPr lang="ru-RU" b="1" dirty="0" smtClean="0">
            <a:solidFill>
              <a:srgbClr val="0070C0"/>
            </a:solidFill>
          </a:endParaRPr>
        </a:p>
        <a:p>
          <a:pPr algn="l"/>
          <a:r>
            <a:rPr lang="ru-RU" b="1" dirty="0" smtClean="0">
              <a:solidFill>
                <a:srgbClr val="0070C0"/>
              </a:solidFill>
            </a:rPr>
            <a:t>• </a:t>
          </a:r>
          <a:r>
            <a:rPr lang="ru-RU" b="1" dirty="0" err="1" smtClean="0">
              <a:solidFill>
                <a:srgbClr val="0070C0"/>
              </a:solidFill>
            </a:rPr>
            <a:t>Діти</a:t>
          </a:r>
          <a:r>
            <a:rPr lang="ru-RU" b="1" dirty="0" smtClean="0">
              <a:solidFill>
                <a:srgbClr val="0070C0"/>
              </a:solidFill>
            </a:rPr>
            <a:t> </a:t>
          </a:r>
          <a:r>
            <a:rPr lang="ru-RU" b="1" dirty="0" err="1" smtClean="0">
              <a:solidFill>
                <a:srgbClr val="0070C0"/>
              </a:solidFill>
            </a:rPr>
            <a:t>краще</a:t>
          </a:r>
          <a:r>
            <a:rPr lang="ru-RU" b="1" dirty="0" smtClean="0">
              <a:solidFill>
                <a:srgbClr val="0070C0"/>
              </a:solidFill>
            </a:rPr>
            <a:t> </a:t>
          </a:r>
          <a:r>
            <a:rPr lang="ru-RU" b="1" dirty="0" err="1" smtClean="0">
              <a:solidFill>
                <a:srgbClr val="0070C0"/>
              </a:solidFill>
            </a:rPr>
            <a:t>сприймають</a:t>
          </a:r>
          <a:r>
            <a:rPr lang="ru-RU" b="1" dirty="0" smtClean="0">
              <a:solidFill>
                <a:srgbClr val="0070C0"/>
              </a:solidFill>
            </a:rPr>
            <a:t> </a:t>
          </a:r>
          <a:br>
            <a:rPr lang="ru-RU" b="1" dirty="0" smtClean="0">
              <a:solidFill>
                <a:srgbClr val="0070C0"/>
              </a:solidFill>
            </a:rPr>
          </a:br>
          <a:r>
            <a:rPr lang="ru-RU" b="1" dirty="0" smtClean="0">
              <a:solidFill>
                <a:srgbClr val="0070C0"/>
              </a:solidFill>
            </a:rPr>
            <a:t>   </a:t>
          </a:r>
          <a:r>
            <a:rPr lang="ru-RU" b="1" dirty="0" err="1" smtClean="0">
              <a:solidFill>
                <a:srgbClr val="0070C0"/>
              </a:solidFill>
            </a:rPr>
            <a:t>такий</a:t>
          </a:r>
          <a:r>
            <a:rPr lang="ru-RU" b="1" dirty="0" smtClean="0">
              <a:solidFill>
                <a:srgbClr val="0070C0"/>
              </a:solidFill>
            </a:rPr>
            <a:t> </a:t>
          </a:r>
          <a:r>
            <a:rPr lang="ru-RU" b="1" dirty="0" err="1" smtClean="0">
              <a:solidFill>
                <a:srgbClr val="0070C0"/>
              </a:solidFill>
            </a:rPr>
            <a:t>виклад</a:t>
          </a:r>
          <a:r>
            <a:rPr lang="ru-RU" b="1" dirty="0" smtClean="0">
              <a:solidFill>
                <a:srgbClr val="0070C0"/>
              </a:solidFill>
            </a:rPr>
            <a:t> </a:t>
          </a:r>
          <a:r>
            <a:rPr lang="ru-RU" b="1" dirty="0" err="1" smtClean="0">
              <a:solidFill>
                <a:srgbClr val="0070C0"/>
              </a:solidFill>
            </a:rPr>
            <a:t>матеріалу</a:t>
          </a:r>
          <a:endParaRPr lang="ru-RU" b="1" dirty="0">
            <a:solidFill>
              <a:srgbClr val="0070C0"/>
            </a:solidFill>
          </a:endParaRPr>
        </a:p>
      </dgm:t>
    </dgm:pt>
    <dgm:pt modelId="{278CFA7B-EA17-4E10-9ABA-3445937DAB6C}" type="parTrans" cxnId="{5F8FE590-7B80-4D6D-B31B-39239B55B48C}">
      <dgm:prSet/>
      <dgm:spPr/>
      <dgm:t>
        <a:bodyPr/>
        <a:lstStyle/>
        <a:p>
          <a:endParaRPr lang="ru-RU"/>
        </a:p>
      </dgm:t>
    </dgm:pt>
    <dgm:pt modelId="{421D0AE5-C65F-409A-9D36-736BCA7B374D}" type="sibTrans" cxnId="{5F8FE590-7B80-4D6D-B31B-39239B55B48C}">
      <dgm:prSet/>
      <dgm:spPr/>
      <dgm:t>
        <a:bodyPr/>
        <a:lstStyle/>
        <a:p>
          <a:endParaRPr lang="ru-RU"/>
        </a:p>
      </dgm:t>
    </dgm:pt>
    <dgm:pt modelId="{0A4A56B8-6D97-49A7-B7FB-E0627EB2A412}">
      <dgm:prSet phldrT="[Текст]"/>
      <dgm:spPr>
        <a:solidFill>
          <a:srgbClr val="BDCDFF"/>
        </a:solidFill>
      </dgm:spPr>
      <dgm:t>
        <a:bodyPr/>
        <a:lstStyle/>
        <a:p>
          <a:pPr algn="l"/>
          <a:r>
            <a:rPr lang="ru-RU" b="1" dirty="0" err="1" smtClean="0">
              <a:solidFill>
                <a:srgbClr val="0070C0"/>
              </a:solidFill>
            </a:rPr>
            <a:t>Напрями</a:t>
          </a:r>
          <a:r>
            <a:rPr lang="ru-RU" b="1" dirty="0" smtClean="0">
              <a:solidFill>
                <a:srgbClr val="0070C0"/>
              </a:solidFill>
            </a:rPr>
            <a:t> </a:t>
          </a:r>
          <a:r>
            <a:rPr lang="en-US" b="1" dirty="0" smtClean="0">
              <a:solidFill>
                <a:srgbClr val="0070C0"/>
              </a:solidFill>
            </a:rPr>
            <a:t>STREAM</a:t>
          </a:r>
          <a:r>
            <a:rPr lang="uk-UA" b="1" dirty="0" smtClean="0">
              <a:solidFill>
                <a:srgbClr val="0070C0"/>
              </a:solidFill>
            </a:rPr>
            <a:t> взаємодіють, але не виділяємо кожний окремо</a:t>
          </a:r>
          <a:endParaRPr lang="ru-RU" b="1" dirty="0">
            <a:solidFill>
              <a:srgbClr val="0070C0"/>
            </a:solidFill>
          </a:endParaRPr>
        </a:p>
      </dgm:t>
    </dgm:pt>
    <dgm:pt modelId="{8923CF0B-11D4-4EAC-8637-C879C0006FB3}" type="parTrans" cxnId="{40FE2936-6164-4344-9708-E51813FF171D}">
      <dgm:prSet/>
      <dgm:spPr/>
      <dgm:t>
        <a:bodyPr/>
        <a:lstStyle/>
        <a:p>
          <a:endParaRPr lang="ru-RU"/>
        </a:p>
      </dgm:t>
    </dgm:pt>
    <dgm:pt modelId="{2D7BC996-4E01-4FB5-910B-636D1AF951A9}" type="sibTrans" cxnId="{40FE2936-6164-4344-9708-E51813FF171D}">
      <dgm:prSet/>
      <dgm:spPr/>
      <dgm:t>
        <a:bodyPr/>
        <a:lstStyle/>
        <a:p>
          <a:endParaRPr lang="ru-RU"/>
        </a:p>
      </dgm:t>
    </dgm:pt>
    <dgm:pt modelId="{28481796-6390-4403-AE19-E2C18BFA55F6}" type="pres">
      <dgm:prSet presAssocID="{D4FD2CDD-E335-4BBB-8851-7453DFB12224}" presName="linearFlow" presStyleCnt="0">
        <dgm:presLayoutVars>
          <dgm:dir/>
          <dgm:resizeHandles val="exact"/>
        </dgm:presLayoutVars>
      </dgm:prSet>
      <dgm:spPr/>
    </dgm:pt>
    <dgm:pt modelId="{B4294137-EB17-41FF-A708-5C620F1332C6}" type="pres">
      <dgm:prSet presAssocID="{9BE59765-7C78-445D-9277-77450BD26CEC}" presName="composite" presStyleCnt="0"/>
      <dgm:spPr/>
    </dgm:pt>
    <dgm:pt modelId="{0ED8CB8E-A72F-4995-8A53-2103005496E5}" type="pres">
      <dgm:prSet presAssocID="{9BE59765-7C78-445D-9277-77450BD26CEC}" presName="imgShp" presStyleLbl="fgImgPlace1" presStyleIdx="0" presStyleCnt="3" custLinFactNeighborX="-64666" custLinFactNeighborY="1321"/>
      <dgm:spPr>
        <a:solidFill>
          <a:srgbClr val="577FFF"/>
        </a:solidFill>
      </dgm:spPr>
    </dgm:pt>
    <dgm:pt modelId="{9AE5722A-913D-47CC-95E8-62FCBDF23511}" type="pres">
      <dgm:prSet presAssocID="{9BE59765-7C78-445D-9277-77450BD26CEC}" presName="txShp" presStyleLbl="node1" presStyleIdx="0" presStyleCnt="3" custScaleX="129942">
        <dgm:presLayoutVars>
          <dgm:bulletEnabled val="1"/>
        </dgm:presLayoutVars>
      </dgm:prSet>
      <dgm:spPr/>
      <dgm:t>
        <a:bodyPr/>
        <a:lstStyle/>
        <a:p>
          <a:endParaRPr lang="ru-RU"/>
        </a:p>
      </dgm:t>
    </dgm:pt>
    <dgm:pt modelId="{82381A10-255B-412E-B087-EECB3A681507}" type="pres">
      <dgm:prSet presAssocID="{C7DA368D-8BA8-4A67-96B8-D901A878CC67}" presName="spacing" presStyleCnt="0"/>
      <dgm:spPr/>
    </dgm:pt>
    <dgm:pt modelId="{C778078B-E26A-42F2-8110-4725E0B87E55}" type="pres">
      <dgm:prSet presAssocID="{1F2EB22B-2D45-4873-B967-E1719A34A81F}" presName="composite" presStyleCnt="0"/>
      <dgm:spPr/>
    </dgm:pt>
    <dgm:pt modelId="{F36C8ACA-0992-467C-88E7-D2C6BB623EE8}" type="pres">
      <dgm:prSet presAssocID="{1F2EB22B-2D45-4873-B967-E1719A34A81F}" presName="imgShp" presStyleLbl="fgImgPlace1" presStyleIdx="1" presStyleCnt="3" custLinFactNeighborX="-64666" custLinFactNeighborY="-1008"/>
      <dgm:spPr>
        <a:solidFill>
          <a:srgbClr val="577FFF"/>
        </a:solidFill>
      </dgm:spPr>
    </dgm:pt>
    <dgm:pt modelId="{8EC67D62-28D4-4257-96B9-AE52C02BF60D}" type="pres">
      <dgm:prSet presAssocID="{1F2EB22B-2D45-4873-B967-E1719A34A81F}" presName="txShp" presStyleLbl="node1" presStyleIdx="1" presStyleCnt="3" custScaleX="128369">
        <dgm:presLayoutVars>
          <dgm:bulletEnabled val="1"/>
        </dgm:presLayoutVars>
      </dgm:prSet>
      <dgm:spPr/>
      <dgm:t>
        <a:bodyPr/>
        <a:lstStyle/>
        <a:p>
          <a:endParaRPr lang="ru-RU"/>
        </a:p>
      </dgm:t>
    </dgm:pt>
    <dgm:pt modelId="{D454F00B-6EFE-47BE-A38D-F9B766EF32FC}" type="pres">
      <dgm:prSet presAssocID="{421D0AE5-C65F-409A-9D36-736BCA7B374D}" presName="spacing" presStyleCnt="0"/>
      <dgm:spPr/>
    </dgm:pt>
    <dgm:pt modelId="{2E6D003A-C9DE-44D3-849D-F4467C19E5C5}" type="pres">
      <dgm:prSet presAssocID="{0A4A56B8-6D97-49A7-B7FB-E0627EB2A412}" presName="composite" presStyleCnt="0"/>
      <dgm:spPr/>
    </dgm:pt>
    <dgm:pt modelId="{C0B374DD-54D1-4A3D-AEF3-B653961EC76A}" type="pres">
      <dgm:prSet presAssocID="{0A4A56B8-6D97-49A7-B7FB-E0627EB2A412}" presName="imgShp" presStyleLbl="fgImgPlace1" presStyleIdx="2" presStyleCnt="3" custLinFactNeighborX="-89666" custLinFactNeighborY="-3338"/>
      <dgm:spPr>
        <a:solidFill>
          <a:srgbClr val="577FFF"/>
        </a:solidFill>
      </dgm:spPr>
    </dgm:pt>
    <dgm:pt modelId="{B733920E-98AA-47FB-B696-85E99B3F6CD2}" type="pres">
      <dgm:prSet presAssocID="{0A4A56B8-6D97-49A7-B7FB-E0627EB2A412}" presName="txShp" presStyleLbl="node1" presStyleIdx="2" presStyleCnt="3" custScaleX="128186">
        <dgm:presLayoutVars>
          <dgm:bulletEnabled val="1"/>
        </dgm:presLayoutVars>
      </dgm:prSet>
      <dgm:spPr/>
      <dgm:t>
        <a:bodyPr/>
        <a:lstStyle/>
        <a:p>
          <a:endParaRPr lang="ru-RU"/>
        </a:p>
      </dgm:t>
    </dgm:pt>
  </dgm:ptLst>
  <dgm:cxnLst>
    <dgm:cxn modelId="{40FE2936-6164-4344-9708-E51813FF171D}" srcId="{D4FD2CDD-E335-4BBB-8851-7453DFB12224}" destId="{0A4A56B8-6D97-49A7-B7FB-E0627EB2A412}" srcOrd="2" destOrd="0" parTransId="{8923CF0B-11D4-4EAC-8637-C879C0006FB3}" sibTransId="{2D7BC996-4E01-4FB5-910B-636D1AF951A9}"/>
    <dgm:cxn modelId="{5F8FE590-7B80-4D6D-B31B-39239B55B48C}" srcId="{D4FD2CDD-E335-4BBB-8851-7453DFB12224}" destId="{1F2EB22B-2D45-4873-B967-E1719A34A81F}" srcOrd="1" destOrd="0" parTransId="{278CFA7B-EA17-4E10-9ABA-3445937DAB6C}" sibTransId="{421D0AE5-C65F-409A-9D36-736BCA7B374D}"/>
    <dgm:cxn modelId="{C5989E33-B1FB-4642-A424-FE1D7FE3EEEF}" srcId="{D4FD2CDD-E335-4BBB-8851-7453DFB12224}" destId="{9BE59765-7C78-445D-9277-77450BD26CEC}" srcOrd="0" destOrd="0" parTransId="{4902C3E0-578F-42E2-B88A-6161A0B97314}" sibTransId="{C7DA368D-8BA8-4A67-96B8-D901A878CC67}"/>
    <dgm:cxn modelId="{A09187AE-C7B9-4465-AB70-4C8B243B5CCD}" type="presOf" srcId="{D4FD2CDD-E335-4BBB-8851-7453DFB12224}" destId="{28481796-6390-4403-AE19-E2C18BFA55F6}" srcOrd="0" destOrd="0" presId="urn:microsoft.com/office/officeart/2005/8/layout/vList3#1"/>
    <dgm:cxn modelId="{A3B769F5-8DA5-40EF-B76A-FEC8DFEBF65B}" type="presOf" srcId="{9BE59765-7C78-445D-9277-77450BD26CEC}" destId="{9AE5722A-913D-47CC-95E8-62FCBDF23511}" srcOrd="0" destOrd="0" presId="urn:microsoft.com/office/officeart/2005/8/layout/vList3#1"/>
    <dgm:cxn modelId="{770B7435-D5CB-4292-9DB7-5D55500D94DB}" type="presOf" srcId="{1F2EB22B-2D45-4873-B967-E1719A34A81F}" destId="{8EC67D62-28D4-4257-96B9-AE52C02BF60D}" srcOrd="0" destOrd="0" presId="urn:microsoft.com/office/officeart/2005/8/layout/vList3#1"/>
    <dgm:cxn modelId="{3EF222C1-E6FE-4B27-9064-51216F666883}" type="presOf" srcId="{0A4A56B8-6D97-49A7-B7FB-E0627EB2A412}" destId="{B733920E-98AA-47FB-B696-85E99B3F6CD2}" srcOrd="0" destOrd="0" presId="urn:microsoft.com/office/officeart/2005/8/layout/vList3#1"/>
    <dgm:cxn modelId="{10BA51CA-8770-4E9D-B7CD-E772B4E6EB67}" type="presParOf" srcId="{28481796-6390-4403-AE19-E2C18BFA55F6}" destId="{B4294137-EB17-41FF-A708-5C620F1332C6}" srcOrd="0" destOrd="0" presId="urn:microsoft.com/office/officeart/2005/8/layout/vList3#1"/>
    <dgm:cxn modelId="{1CC2F047-7F56-438B-A351-67AAEB5C916F}" type="presParOf" srcId="{B4294137-EB17-41FF-A708-5C620F1332C6}" destId="{0ED8CB8E-A72F-4995-8A53-2103005496E5}" srcOrd="0" destOrd="0" presId="urn:microsoft.com/office/officeart/2005/8/layout/vList3#1"/>
    <dgm:cxn modelId="{E4AF4522-FB82-416F-879E-3B4A616563A7}" type="presParOf" srcId="{B4294137-EB17-41FF-A708-5C620F1332C6}" destId="{9AE5722A-913D-47CC-95E8-62FCBDF23511}" srcOrd="1" destOrd="0" presId="urn:microsoft.com/office/officeart/2005/8/layout/vList3#1"/>
    <dgm:cxn modelId="{88836EDF-40C7-4A62-B7BF-65696E75C93F}" type="presParOf" srcId="{28481796-6390-4403-AE19-E2C18BFA55F6}" destId="{82381A10-255B-412E-B087-EECB3A681507}" srcOrd="1" destOrd="0" presId="urn:microsoft.com/office/officeart/2005/8/layout/vList3#1"/>
    <dgm:cxn modelId="{82D2C84E-4438-4642-9A20-8C2613BD6B2E}" type="presParOf" srcId="{28481796-6390-4403-AE19-E2C18BFA55F6}" destId="{C778078B-E26A-42F2-8110-4725E0B87E55}" srcOrd="2" destOrd="0" presId="urn:microsoft.com/office/officeart/2005/8/layout/vList3#1"/>
    <dgm:cxn modelId="{7F61797D-D234-40D8-A171-7D64129ACF52}" type="presParOf" srcId="{C778078B-E26A-42F2-8110-4725E0B87E55}" destId="{F36C8ACA-0992-467C-88E7-D2C6BB623EE8}" srcOrd="0" destOrd="0" presId="urn:microsoft.com/office/officeart/2005/8/layout/vList3#1"/>
    <dgm:cxn modelId="{5E4D8B9D-D570-4973-98E1-DEC2AAB54C53}" type="presParOf" srcId="{C778078B-E26A-42F2-8110-4725E0B87E55}" destId="{8EC67D62-28D4-4257-96B9-AE52C02BF60D}" srcOrd="1" destOrd="0" presId="urn:microsoft.com/office/officeart/2005/8/layout/vList3#1"/>
    <dgm:cxn modelId="{D34A7FC8-47F0-4D40-9332-5ABE3C185104}" type="presParOf" srcId="{28481796-6390-4403-AE19-E2C18BFA55F6}" destId="{D454F00B-6EFE-47BE-A38D-F9B766EF32FC}" srcOrd="3" destOrd="0" presId="urn:microsoft.com/office/officeart/2005/8/layout/vList3#1"/>
    <dgm:cxn modelId="{9F7B16E3-37D1-4BE2-8BDB-97E435A690BB}" type="presParOf" srcId="{28481796-6390-4403-AE19-E2C18BFA55F6}" destId="{2E6D003A-C9DE-44D3-849D-F4467C19E5C5}" srcOrd="4" destOrd="0" presId="urn:microsoft.com/office/officeart/2005/8/layout/vList3#1"/>
    <dgm:cxn modelId="{5D9A3C3A-E85B-4AC3-BB18-2215C1B8A65F}" type="presParOf" srcId="{2E6D003A-C9DE-44D3-849D-F4467C19E5C5}" destId="{C0B374DD-54D1-4A3D-AEF3-B653961EC76A}" srcOrd="0" destOrd="0" presId="urn:microsoft.com/office/officeart/2005/8/layout/vList3#1"/>
    <dgm:cxn modelId="{6042CB31-193E-4018-97AF-33198FE333F4}" type="presParOf" srcId="{2E6D003A-C9DE-44D3-849D-F4467C19E5C5}" destId="{B733920E-98AA-47FB-B696-85E99B3F6CD2}"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891DF0-4307-4F87-B0A3-CF3CACCDD80C}" type="doc">
      <dgm:prSet loTypeId="urn:microsoft.com/office/officeart/2005/8/layout/pyramid2" loCatId="list" qsTypeId="urn:microsoft.com/office/officeart/2005/8/quickstyle/simple1" qsCatId="simple" csTypeId="urn:microsoft.com/office/officeart/2005/8/colors/accent1_2" csCatId="accent1" phldr="1"/>
      <dgm:spPr/>
    </dgm:pt>
    <dgm:pt modelId="{50BBFE0E-61CE-41A7-B101-EAF1CEEA7382}">
      <dgm:prSet phldrT="[Текст]"/>
      <dgm:spPr/>
      <dgm:t>
        <a:bodyPr/>
        <a:lstStyle/>
        <a:p>
          <a:pPr algn="l"/>
          <a:r>
            <a:rPr lang="uk-UA" dirty="0" smtClean="0">
              <a:solidFill>
                <a:srgbClr val="0070C0"/>
              </a:solidFill>
            </a:rPr>
            <a:t>• Освітні діалоги</a:t>
          </a:r>
        </a:p>
        <a:p>
          <a:pPr algn="l"/>
          <a:r>
            <a:rPr lang="uk-UA" dirty="0" smtClean="0">
              <a:solidFill>
                <a:srgbClr val="0070C0"/>
              </a:solidFill>
            </a:rPr>
            <a:t>• Бесіди з використанням</a:t>
          </a:r>
          <a:br>
            <a:rPr lang="uk-UA" dirty="0" smtClean="0">
              <a:solidFill>
                <a:srgbClr val="0070C0"/>
              </a:solidFill>
            </a:rPr>
          </a:br>
          <a:r>
            <a:rPr lang="uk-UA" dirty="0" smtClean="0">
              <a:solidFill>
                <a:srgbClr val="0070C0"/>
              </a:solidFill>
            </a:rPr>
            <a:t>  відкритих запитань</a:t>
          </a:r>
        </a:p>
        <a:p>
          <a:pPr algn="l"/>
          <a:r>
            <a:rPr lang="uk-UA" dirty="0" smtClean="0">
              <a:solidFill>
                <a:srgbClr val="0070C0"/>
              </a:solidFill>
            </a:rPr>
            <a:t>• Інтерактивна пізнавальна казка</a:t>
          </a:r>
          <a:endParaRPr lang="ru-RU" dirty="0">
            <a:solidFill>
              <a:srgbClr val="0070C0"/>
            </a:solidFill>
          </a:endParaRPr>
        </a:p>
      </dgm:t>
    </dgm:pt>
    <dgm:pt modelId="{4ED9BA71-3C86-43AC-A4EF-E48D6AE57856}" type="parTrans" cxnId="{12628C0B-70C8-4709-B479-7E2A6B89D938}">
      <dgm:prSet/>
      <dgm:spPr/>
      <dgm:t>
        <a:bodyPr/>
        <a:lstStyle/>
        <a:p>
          <a:endParaRPr lang="ru-RU"/>
        </a:p>
      </dgm:t>
    </dgm:pt>
    <dgm:pt modelId="{D8D70B69-03C0-4269-9F6D-E5A6F2C8BE00}" type="sibTrans" cxnId="{12628C0B-70C8-4709-B479-7E2A6B89D938}">
      <dgm:prSet/>
      <dgm:spPr/>
      <dgm:t>
        <a:bodyPr/>
        <a:lstStyle/>
        <a:p>
          <a:endParaRPr lang="ru-RU"/>
        </a:p>
      </dgm:t>
    </dgm:pt>
    <dgm:pt modelId="{4682C47C-0673-47B3-991B-D24C54FBE97C}">
      <dgm:prSet phldrT="[Текст]"/>
      <dgm:spPr/>
      <dgm:t>
        <a:bodyPr/>
        <a:lstStyle/>
        <a:p>
          <a:pPr algn="l"/>
          <a:r>
            <a:rPr lang="uk-UA" dirty="0" smtClean="0">
              <a:solidFill>
                <a:srgbClr val="0070C0"/>
              </a:solidFill>
            </a:rPr>
            <a:t>• Досліди</a:t>
          </a:r>
        </a:p>
        <a:p>
          <a:pPr algn="l"/>
          <a:r>
            <a:rPr lang="uk-UA" dirty="0" smtClean="0">
              <a:solidFill>
                <a:srgbClr val="0070C0"/>
              </a:solidFill>
            </a:rPr>
            <a:t>• Конструювання </a:t>
          </a:r>
        </a:p>
        <a:p>
          <a:pPr algn="l"/>
          <a:r>
            <a:rPr lang="uk-UA" dirty="0" smtClean="0">
              <a:solidFill>
                <a:srgbClr val="0070C0"/>
              </a:solidFill>
            </a:rPr>
            <a:t>• Ігри</a:t>
          </a:r>
          <a:endParaRPr lang="ru-RU" dirty="0">
            <a:solidFill>
              <a:srgbClr val="0070C0"/>
            </a:solidFill>
          </a:endParaRPr>
        </a:p>
      </dgm:t>
    </dgm:pt>
    <dgm:pt modelId="{57554AA9-C4C5-4DA6-8776-F949667C3C83}" type="parTrans" cxnId="{A11D800F-153E-4E9E-A4E6-F2374565A1E9}">
      <dgm:prSet/>
      <dgm:spPr/>
      <dgm:t>
        <a:bodyPr/>
        <a:lstStyle/>
        <a:p>
          <a:endParaRPr lang="ru-RU"/>
        </a:p>
      </dgm:t>
    </dgm:pt>
    <dgm:pt modelId="{CBEE0E0F-9C2C-4870-A35D-5FADF9A2F67F}" type="sibTrans" cxnId="{A11D800F-153E-4E9E-A4E6-F2374565A1E9}">
      <dgm:prSet/>
      <dgm:spPr/>
      <dgm:t>
        <a:bodyPr/>
        <a:lstStyle/>
        <a:p>
          <a:endParaRPr lang="ru-RU"/>
        </a:p>
      </dgm:t>
    </dgm:pt>
    <dgm:pt modelId="{1F558357-E4E9-4965-BD14-C17EEE9BA543}">
      <dgm:prSet phldrT="[Текст]"/>
      <dgm:spPr/>
      <dgm:t>
        <a:bodyPr/>
        <a:lstStyle/>
        <a:p>
          <a:pPr algn="l"/>
          <a:r>
            <a:rPr lang="uk-UA" dirty="0" smtClean="0">
              <a:solidFill>
                <a:srgbClr val="0070C0"/>
              </a:solidFill>
            </a:rPr>
            <a:t>• Пізнавальні презентації </a:t>
          </a:r>
          <a:br>
            <a:rPr lang="uk-UA" dirty="0" smtClean="0">
              <a:solidFill>
                <a:srgbClr val="0070C0"/>
              </a:solidFill>
            </a:rPr>
          </a:br>
          <a:r>
            <a:rPr lang="uk-UA" dirty="0" smtClean="0">
              <a:solidFill>
                <a:srgbClr val="0070C0"/>
              </a:solidFill>
            </a:rPr>
            <a:t>  з інтерактивними елементами</a:t>
          </a:r>
        </a:p>
        <a:p>
          <a:pPr algn="l"/>
          <a:r>
            <a:rPr lang="uk-UA" dirty="0" smtClean="0">
              <a:solidFill>
                <a:srgbClr val="0070C0"/>
              </a:solidFill>
            </a:rPr>
            <a:t>• Етюди під музику</a:t>
          </a:r>
        </a:p>
        <a:p>
          <a:pPr algn="l"/>
          <a:r>
            <a:rPr lang="uk-UA" dirty="0" smtClean="0">
              <a:solidFill>
                <a:srgbClr val="0070C0"/>
              </a:solidFill>
            </a:rPr>
            <a:t>• Вправи на асоціації</a:t>
          </a:r>
          <a:endParaRPr lang="ru-RU" dirty="0">
            <a:solidFill>
              <a:srgbClr val="0070C0"/>
            </a:solidFill>
          </a:endParaRPr>
        </a:p>
      </dgm:t>
    </dgm:pt>
    <dgm:pt modelId="{094E353B-A7B2-4E48-AC45-433AA137C340}" type="parTrans" cxnId="{FE8FAD6B-7578-4B6A-97BD-7B7B648ADA02}">
      <dgm:prSet/>
      <dgm:spPr/>
      <dgm:t>
        <a:bodyPr/>
        <a:lstStyle/>
        <a:p>
          <a:endParaRPr lang="ru-RU"/>
        </a:p>
      </dgm:t>
    </dgm:pt>
    <dgm:pt modelId="{C4EFD523-A3EB-4E16-8F18-2E1F5DA7EB92}" type="sibTrans" cxnId="{FE8FAD6B-7578-4B6A-97BD-7B7B648ADA02}">
      <dgm:prSet/>
      <dgm:spPr/>
      <dgm:t>
        <a:bodyPr/>
        <a:lstStyle/>
        <a:p>
          <a:endParaRPr lang="ru-RU"/>
        </a:p>
      </dgm:t>
    </dgm:pt>
    <dgm:pt modelId="{A8AC3352-9A66-4816-B69B-64298A78EE41}" type="pres">
      <dgm:prSet presAssocID="{34891DF0-4307-4F87-B0A3-CF3CACCDD80C}" presName="compositeShape" presStyleCnt="0">
        <dgm:presLayoutVars>
          <dgm:dir/>
          <dgm:resizeHandles/>
        </dgm:presLayoutVars>
      </dgm:prSet>
      <dgm:spPr/>
    </dgm:pt>
    <dgm:pt modelId="{5A0F4900-4718-4FD4-8C3D-C59D064F9C24}" type="pres">
      <dgm:prSet presAssocID="{34891DF0-4307-4F87-B0A3-CF3CACCDD80C}" presName="pyramid" presStyleLbl="node1" presStyleIdx="0" presStyleCnt="1"/>
      <dgm:spPr/>
    </dgm:pt>
    <dgm:pt modelId="{80E88D9F-3159-495E-8C30-C51C62AE77EA}" type="pres">
      <dgm:prSet presAssocID="{34891DF0-4307-4F87-B0A3-CF3CACCDD80C}" presName="theList" presStyleCnt="0"/>
      <dgm:spPr/>
    </dgm:pt>
    <dgm:pt modelId="{779180BE-97D0-4E82-B136-9E70F9F4EE4C}" type="pres">
      <dgm:prSet presAssocID="{50BBFE0E-61CE-41A7-B101-EAF1CEEA7382}" presName="aNode" presStyleLbl="fgAcc1" presStyleIdx="0" presStyleCnt="3">
        <dgm:presLayoutVars>
          <dgm:bulletEnabled val="1"/>
        </dgm:presLayoutVars>
      </dgm:prSet>
      <dgm:spPr/>
      <dgm:t>
        <a:bodyPr/>
        <a:lstStyle/>
        <a:p>
          <a:endParaRPr lang="ru-RU"/>
        </a:p>
      </dgm:t>
    </dgm:pt>
    <dgm:pt modelId="{08C64BA6-F784-496C-B95B-30221F3A80DF}" type="pres">
      <dgm:prSet presAssocID="{50BBFE0E-61CE-41A7-B101-EAF1CEEA7382}" presName="aSpace" presStyleCnt="0"/>
      <dgm:spPr/>
    </dgm:pt>
    <dgm:pt modelId="{D9654EE8-CA8C-4807-A69F-2F3E2E484C19}" type="pres">
      <dgm:prSet presAssocID="{4682C47C-0673-47B3-991B-D24C54FBE97C}" presName="aNode" presStyleLbl="fgAcc1" presStyleIdx="1" presStyleCnt="3">
        <dgm:presLayoutVars>
          <dgm:bulletEnabled val="1"/>
        </dgm:presLayoutVars>
      </dgm:prSet>
      <dgm:spPr/>
      <dgm:t>
        <a:bodyPr/>
        <a:lstStyle/>
        <a:p>
          <a:endParaRPr lang="ru-RU"/>
        </a:p>
      </dgm:t>
    </dgm:pt>
    <dgm:pt modelId="{2AE2A645-49BC-4C9A-8F45-3BAD94719CE7}" type="pres">
      <dgm:prSet presAssocID="{4682C47C-0673-47B3-991B-D24C54FBE97C}" presName="aSpace" presStyleCnt="0"/>
      <dgm:spPr/>
    </dgm:pt>
    <dgm:pt modelId="{07384A71-5C76-4B12-8F8C-BC41BEA7A0F0}" type="pres">
      <dgm:prSet presAssocID="{1F558357-E4E9-4965-BD14-C17EEE9BA543}" presName="aNode" presStyleLbl="fgAcc1" presStyleIdx="2" presStyleCnt="3">
        <dgm:presLayoutVars>
          <dgm:bulletEnabled val="1"/>
        </dgm:presLayoutVars>
      </dgm:prSet>
      <dgm:spPr/>
      <dgm:t>
        <a:bodyPr/>
        <a:lstStyle/>
        <a:p>
          <a:endParaRPr lang="ru-RU"/>
        </a:p>
      </dgm:t>
    </dgm:pt>
    <dgm:pt modelId="{A8B7118C-9127-4ADF-A9AD-BDDB7C3E3695}" type="pres">
      <dgm:prSet presAssocID="{1F558357-E4E9-4965-BD14-C17EEE9BA543}" presName="aSpace" presStyleCnt="0"/>
      <dgm:spPr/>
    </dgm:pt>
  </dgm:ptLst>
  <dgm:cxnLst>
    <dgm:cxn modelId="{A11D800F-153E-4E9E-A4E6-F2374565A1E9}" srcId="{34891DF0-4307-4F87-B0A3-CF3CACCDD80C}" destId="{4682C47C-0673-47B3-991B-D24C54FBE97C}" srcOrd="1" destOrd="0" parTransId="{57554AA9-C4C5-4DA6-8776-F949667C3C83}" sibTransId="{CBEE0E0F-9C2C-4870-A35D-5FADF9A2F67F}"/>
    <dgm:cxn modelId="{EE084277-02F4-41F2-A650-0540DB72EDCD}" type="presOf" srcId="{34891DF0-4307-4F87-B0A3-CF3CACCDD80C}" destId="{A8AC3352-9A66-4816-B69B-64298A78EE41}" srcOrd="0" destOrd="0" presId="urn:microsoft.com/office/officeart/2005/8/layout/pyramid2"/>
    <dgm:cxn modelId="{FE8FAD6B-7578-4B6A-97BD-7B7B648ADA02}" srcId="{34891DF0-4307-4F87-B0A3-CF3CACCDD80C}" destId="{1F558357-E4E9-4965-BD14-C17EEE9BA543}" srcOrd="2" destOrd="0" parTransId="{094E353B-A7B2-4E48-AC45-433AA137C340}" sibTransId="{C4EFD523-A3EB-4E16-8F18-2E1F5DA7EB92}"/>
    <dgm:cxn modelId="{12628C0B-70C8-4709-B479-7E2A6B89D938}" srcId="{34891DF0-4307-4F87-B0A3-CF3CACCDD80C}" destId="{50BBFE0E-61CE-41A7-B101-EAF1CEEA7382}" srcOrd="0" destOrd="0" parTransId="{4ED9BA71-3C86-43AC-A4EF-E48D6AE57856}" sibTransId="{D8D70B69-03C0-4269-9F6D-E5A6F2C8BE00}"/>
    <dgm:cxn modelId="{1A4946D2-F01D-4A9E-9211-8B23446BB3B2}" type="presOf" srcId="{50BBFE0E-61CE-41A7-B101-EAF1CEEA7382}" destId="{779180BE-97D0-4E82-B136-9E70F9F4EE4C}" srcOrd="0" destOrd="0" presId="urn:microsoft.com/office/officeart/2005/8/layout/pyramid2"/>
    <dgm:cxn modelId="{51C1814F-9302-4E27-A1F8-10914FA05CB6}" type="presOf" srcId="{1F558357-E4E9-4965-BD14-C17EEE9BA543}" destId="{07384A71-5C76-4B12-8F8C-BC41BEA7A0F0}" srcOrd="0" destOrd="0" presId="urn:microsoft.com/office/officeart/2005/8/layout/pyramid2"/>
    <dgm:cxn modelId="{9DAB0B4B-5C2E-489C-9CF5-F9AE5F180C49}" type="presOf" srcId="{4682C47C-0673-47B3-991B-D24C54FBE97C}" destId="{D9654EE8-CA8C-4807-A69F-2F3E2E484C19}" srcOrd="0" destOrd="0" presId="urn:microsoft.com/office/officeart/2005/8/layout/pyramid2"/>
    <dgm:cxn modelId="{F4B0830C-624A-4A8F-9DCC-55FF46259AC4}" type="presParOf" srcId="{A8AC3352-9A66-4816-B69B-64298A78EE41}" destId="{5A0F4900-4718-4FD4-8C3D-C59D064F9C24}" srcOrd="0" destOrd="0" presId="urn:microsoft.com/office/officeart/2005/8/layout/pyramid2"/>
    <dgm:cxn modelId="{F73F70E1-78A6-4883-B91A-1D587FF2589B}" type="presParOf" srcId="{A8AC3352-9A66-4816-B69B-64298A78EE41}" destId="{80E88D9F-3159-495E-8C30-C51C62AE77EA}" srcOrd="1" destOrd="0" presId="urn:microsoft.com/office/officeart/2005/8/layout/pyramid2"/>
    <dgm:cxn modelId="{7BA50EB3-9222-40EE-B799-2E7AD9329D9F}" type="presParOf" srcId="{80E88D9F-3159-495E-8C30-C51C62AE77EA}" destId="{779180BE-97D0-4E82-B136-9E70F9F4EE4C}" srcOrd="0" destOrd="0" presId="urn:microsoft.com/office/officeart/2005/8/layout/pyramid2"/>
    <dgm:cxn modelId="{C2AD7D80-2407-4BA7-B8E6-8899BE40C2A5}" type="presParOf" srcId="{80E88D9F-3159-495E-8C30-C51C62AE77EA}" destId="{08C64BA6-F784-496C-B95B-30221F3A80DF}" srcOrd="1" destOrd="0" presId="urn:microsoft.com/office/officeart/2005/8/layout/pyramid2"/>
    <dgm:cxn modelId="{8EB7D9C9-70F6-4B4B-900B-617EB667DD81}" type="presParOf" srcId="{80E88D9F-3159-495E-8C30-C51C62AE77EA}" destId="{D9654EE8-CA8C-4807-A69F-2F3E2E484C19}" srcOrd="2" destOrd="0" presId="urn:microsoft.com/office/officeart/2005/8/layout/pyramid2"/>
    <dgm:cxn modelId="{FBF2CEF7-AA33-45DB-BC2B-DB8F535F4255}" type="presParOf" srcId="{80E88D9F-3159-495E-8C30-C51C62AE77EA}" destId="{2AE2A645-49BC-4C9A-8F45-3BAD94719CE7}" srcOrd="3" destOrd="0" presId="urn:microsoft.com/office/officeart/2005/8/layout/pyramid2"/>
    <dgm:cxn modelId="{8E0CDBB6-3F38-428E-971F-A65708B5FBD0}" type="presParOf" srcId="{80E88D9F-3159-495E-8C30-C51C62AE77EA}" destId="{07384A71-5C76-4B12-8F8C-BC41BEA7A0F0}" srcOrd="4" destOrd="0" presId="urn:microsoft.com/office/officeart/2005/8/layout/pyramid2"/>
    <dgm:cxn modelId="{C16FF8F2-B05E-48AA-8B4B-C472A79DFF39}" type="presParOf" srcId="{80E88D9F-3159-495E-8C30-C51C62AE77EA}" destId="{A8B7118C-9127-4ADF-A9AD-BDDB7C3E3695}"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D9D378-9D22-4199-8D05-F66F6B0ECD3B}" type="datetimeFigureOut">
              <a:rPr lang="ru-RU" smtClean="0"/>
              <a:pPr/>
              <a:t>26.02.2021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88F71F-1C0F-43B6-A809-C0E030F956B6}" type="slidenum">
              <a:rPr lang="ru-RU" smtClean="0"/>
              <a:pPr/>
              <a:t>‹#›</a:t>
            </a:fld>
            <a:endParaRPr lang="ru-RU"/>
          </a:p>
        </p:txBody>
      </p:sp>
    </p:spTree>
    <p:extLst>
      <p:ext uri="{BB962C8B-B14F-4D97-AF65-F5344CB8AC3E}">
        <p14:creationId xmlns:p14="http://schemas.microsoft.com/office/powerpoint/2010/main" val="3581279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resentation-creation.ru/powerpoint-templates.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smtClean="0"/>
              <a:t>Оригинальные шаблоны для презентаций: </a:t>
            </a:r>
            <a:r>
              <a:rPr lang="ru-RU" sz="1200" dirty="0" smtClean="0">
                <a:hlinkClick r:id="rId3"/>
              </a:rPr>
              <a:t>https://presentation-creation.ru/powerpoint-templates.html</a:t>
            </a:r>
            <a:r>
              <a:rPr lang="en-US" sz="1200" dirty="0" smtClean="0"/>
              <a:t> </a:t>
            </a:r>
            <a:endParaRPr lang="ru-RU" sz="1200" dirty="0" smtClean="0"/>
          </a:p>
          <a:p>
            <a:r>
              <a:rPr lang="ru-RU" sz="1200" smtClean="0"/>
              <a:t>Бесплатно и без регистрации.</a:t>
            </a:r>
          </a:p>
          <a:p>
            <a:endParaRPr lang="ru-RU"/>
          </a:p>
        </p:txBody>
      </p:sp>
      <p:sp>
        <p:nvSpPr>
          <p:cNvPr id="4" name="Номер слайда 3"/>
          <p:cNvSpPr>
            <a:spLocks noGrp="1"/>
          </p:cNvSpPr>
          <p:nvPr>
            <p:ph type="sldNum" sz="quarter" idx="10"/>
          </p:nvPr>
        </p:nvSpPr>
        <p:spPr/>
        <p:txBody>
          <a:bodyPr/>
          <a:lstStyle/>
          <a:p>
            <a:fld id="{D74341FE-AE5C-47F1-8FD8-47C4A673A802}" type="slidenum">
              <a:rPr lang="ru-RU" smtClean="0"/>
              <a:pPr/>
              <a:t>22</a:t>
            </a:fld>
            <a:endParaRPr lang="ru-RU"/>
          </a:p>
        </p:txBody>
      </p:sp>
    </p:spTree>
    <p:extLst>
      <p:ext uri="{BB962C8B-B14F-4D97-AF65-F5344CB8AC3E}">
        <p14:creationId xmlns:p14="http://schemas.microsoft.com/office/powerpoint/2010/main" val="4221614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488F71F-1C0F-43B6-A809-C0E030F956B6}" type="slidenum">
              <a:rPr lang="ru-RU" smtClean="0"/>
              <a:pPr/>
              <a:t>44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6bca4ed59d_0_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6bca4ed59d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6bca4ed59d_0_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6bca4ed59d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6c28448f5f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6c28448f5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6bca4ed59d_0_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6bca4ed59d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75d7c52fb8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75d7c52fb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5d7c52fb8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75d7c52fb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75d7c52fb8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75d7c52fb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6c28448f5f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6c28448f5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Пользовательский макет">
    <p:spTree>
      <p:nvGrpSpPr>
        <p:cNvPr id="1" name=""/>
        <p:cNvGrpSpPr/>
        <p:nvPr/>
      </p:nvGrpSpPr>
      <p:grpSpPr>
        <a:xfrm>
          <a:off x="0" y="0"/>
          <a:ext cx="0" cy="0"/>
          <a:chOff x="0" y="0"/>
          <a:chExt cx="0" cy="0"/>
        </a:xfrm>
      </p:grpSpPr>
      <p:sp>
        <p:nvSpPr>
          <p:cNvPr id="6" name="Текст 5"/>
          <p:cNvSpPr>
            <a:spLocks noGrp="1"/>
          </p:cNvSpPr>
          <p:nvPr>
            <p:ph type="body" sz="quarter" idx="15"/>
          </p:nvPr>
        </p:nvSpPr>
        <p:spPr>
          <a:xfrm>
            <a:off x="323528" y="188640"/>
            <a:ext cx="8496944" cy="576263"/>
          </a:xfrm>
          <a:prstGeom prst="rect">
            <a:avLst/>
          </a:prstGeom>
        </p:spPr>
        <p:txBody>
          <a:bodyPr/>
          <a:lstStyle>
            <a:lvl1pPr marL="0" indent="0">
              <a:buNone/>
              <a:defRPr sz="3200" b="1">
                <a:solidFill>
                  <a:srgbClr val="0070C0"/>
                </a:solidFill>
                <a:latin typeface="Calibri" panose="020F0502020204030204" pitchFamily="34" charset="0"/>
              </a:defRPr>
            </a:lvl1pPr>
          </a:lstStyle>
          <a:p>
            <a:pPr lvl="0"/>
            <a:r>
              <a:rPr lang="ru-RU" dirty="0" smtClean="0"/>
              <a:t>Образец текста</a:t>
            </a:r>
          </a:p>
        </p:txBody>
      </p:sp>
      <p:sp>
        <p:nvSpPr>
          <p:cNvPr id="10" name="Рисунок 6"/>
          <p:cNvSpPr>
            <a:spLocks noGrp="1"/>
          </p:cNvSpPr>
          <p:nvPr>
            <p:ph type="pic" sz="quarter" idx="13"/>
          </p:nvPr>
        </p:nvSpPr>
        <p:spPr>
          <a:xfrm>
            <a:off x="1592864" y="3429000"/>
            <a:ext cx="5958272" cy="3096344"/>
          </a:xfrm>
          <a:prstGeom prst="rect">
            <a:avLst/>
          </a:prstGeom>
          <a:effectLst/>
        </p:spPr>
        <p:txBody>
          <a:bodyPr/>
          <a:lstStyle/>
          <a:p>
            <a:pPr lvl="0"/>
            <a:endParaRPr lang="uk-UA" noProof="0"/>
          </a:p>
        </p:txBody>
      </p:sp>
    </p:spTree>
    <p:extLst>
      <p:ext uri="{BB962C8B-B14F-4D97-AF65-F5344CB8AC3E}">
        <p14:creationId xmlns:p14="http://schemas.microsoft.com/office/powerpoint/2010/main" val="3344530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spTree>
      <p:nvGrpSpPr>
        <p:cNvPr id="1" name=""/>
        <p:cNvGrpSpPr/>
        <p:nvPr/>
      </p:nvGrpSpPr>
      <p:grpSpPr>
        <a:xfrm>
          <a:off x="0" y="0"/>
          <a:ext cx="0" cy="0"/>
          <a:chOff x="0" y="0"/>
          <a:chExt cx="0" cy="0"/>
        </a:xfrm>
      </p:grpSpPr>
      <p:sp>
        <p:nvSpPr>
          <p:cNvPr id="6" name="Текст 5"/>
          <p:cNvSpPr>
            <a:spLocks noGrp="1"/>
          </p:cNvSpPr>
          <p:nvPr>
            <p:ph type="body" sz="quarter" idx="15"/>
          </p:nvPr>
        </p:nvSpPr>
        <p:spPr>
          <a:xfrm>
            <a:off x="323528" y="188640"/>
            <a:ext cx="8496944" cy="576263"/>
          </a:xfrm>
          <a:prstGeom prst="rect">
            <a:avLst/>
          </a:prstGeom>
        </p:spPr>
        <p:txBody>
          <a:bodyPr/>
          <a:lstStyle>
            <a:lvl1pPr marL="0" indent="0">
              <a:buNone/>
              <a:defRPr sz="2400" b="1">
                <a:solidFill>
                  <a:srgbClr val="0070C0"/>
                </a:solidFill>
                <a:latin typeface="Calibri" panose="020F0502020204030204" pitchFamily="34" charset="0"/>
              </a:defRPr>
            </a:lvl1pPr>
          </a:lstStyle>
          <a:p>
            <a:pPr lvl="0"/>
            <a:r>
              <a:rPr lang="ru-RU" dirty="0" smtClean="0"/>
              <a:t>Образец текста</a:t>
            </a:r>
          </a:p>
        </p:txBody>
      </p:sp>
      <p:sp>
        <p:nvSpPr>
          <p:cNvPr id="10" name="Рисунок 6"/>
          <p:cNvSpPr>
            <a:spLocks noGrp="1"/>
          </p:cNvSpPr>
          <p:nvPr>
            <p:ph type="pic" sz="quarter" idx="13"/>
          </p:nvPr>
        </p:nvSpPr>
        <p:spPr>
          <a:xfrm>
            <a:off x="1281600" y="1052736"/>
            <a:ext cx="6800400" cy="3816424"/>
          </a:xfrm>
          <a:prstGeom prst="rect">
            <a:avLst/>
          </a:prstGeom>
          <a:effectLst/>
        </p:spPr>
        <p:txBody>
          <a:bodyPr/>
          <a:lstStyle/>
          <a:p>
            <a:pPr lvl="0"/>
            <a:endParaRPr lang="uk-UA" noProof="0"/>
          </a:p>
        </p:txBody>
      </p:sp>
      <p:sp>
        <p:nvSpPr>
          <p:cNvPr id="7" name="Текст 5"/>
          <p:cNvSpPr>
            <a:spLocks noGrp="1"/>
          </p:cNvSpPr>
          <p:nvPr>
            <p:ph type="body" sz="quarter" idx="16"/>
          </p:nvPr>
        </p:nvSpPr>
        <p:spPr>
          <a:xfrm>
            <a:off x="1403648" y="6381328"/>
            <a:ext cx="6336704" cy="360239"/>
          </a:xfrm>
          <a:prstGeom prst="rect">
            <a:avLst/>
          </a:prstGeom>
        </p:spPr>
        <p:txBody>
          <a:bodyPr/>
          <a:lstStyle>
            <a:lvl1pPr marL="0" indent="0">
              <a:buNone/>
              <a:defRPr sz="1800" b="0" i="1">
                <a:solidFill>
                  <a:srgbClr val="0070C0"/>
                </a:solidFill>
                <a:latin typeface="Calibri" panose="020F0502020204030204" pitchFamily="34" charset="0"/>
              </a:defRPr>
            </a:lvl1pPr>
          </a:lstStyle>
          <a:p>
            <a:pPr lvl="0"/>
            <a:r>
              <a:rPr lang="ru-RU" dirty="0" smtClean="0"/>
              <a:t>Образец текста</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Пользовательский макет">
    <p:spTree>
      <p:nvGrpSpPr>
        <p:cNvPr id="1" name=""/>
        <p:cNvGrpSpPr/>
        <p:nvPr/>
      </p:nvGrpSpPr>
      <p:grpSpPr>
        <a:xfrm>
          <a:off x="0" y="0"/>
          <a:ext cx="0" cy="0"/>
          <a:chOff x="0" y="0"/>
          <a:chExt cx="0" cy="0"/>
        </a:xfrm>
      </p:grpSpPr>
      <p:sp>
        <p:nvSpPr>
          <p:cNvPr id="6" name="Текст 5"/>
          <p:cNvSpPr>
            <a:spLocks noGrp="1"/>
          </p:cNvSpPr>
          <p:nvPr>
            <p:ph type="body" sz="quarter" idx="15"/>
          </p:nvPr>
        </p:nvSpPr>
        <p:spPr>
          <a:xfrm>
            <a:off x="323528" y="188640"/>
            <a:ext cx="8496944" cy="576263"/>
          </a:xfrm>
          <a:prstGeom prst="rect">
            <a:avLst/>
          </a:prstGeom>
        </p:spPr>
        <p:txBody>
          <a:bodyPr/>
          <a:lstStyle>
            <a:lvl1pPr marL="0" indent="0">
              <a:buNone/>
              <a:defRPr sz="2400" b="1">
                <a:solidFill>
                  <a:srgbClr val="0070C0"/>
                </a:solidFill>
                <a:latin typeface="Calibri" panose="020F0502020204030204" pitchFamily="34" charset="0"/>
              </a:defRPr>
            </a:lvl1pPr>
          </a:lstStyle>
          <a:p>
            <a:pPr lvl="0"/>
            <a:r>
              <a:rPr lang="ru-RU" dirty="0" smtClean="0"/>
              <a:t>Образец текста</a:t>
            </a:r>
          </a:p>
        </p:txBody>
      </p:sp>
      <p:sp>
        <p:nvSpPr>
          <p:cNvPr id="10" name="Рисунок 6"/>
          <p:cNvSpPr>
            <a:spLocks noGrp="1"/>
          </p:cNvSpPr>
          <p:nvPr>
            <p:ph type="pic" sz="quarter" idx="13"/>
          </p:nvPr>
        </p:nvSpPr>
        <p:spPr>
          <a:xfrm>
            <a:off x="1281600" y="1052736"/>
            <a:ext cx="6800400" cy="3816424"/>
          </a:xfrm>
          <a:prstGeom prst="rect">
            <a:avLst/>
          </a:prstGeom>
          <a:effectLst/>
        </p:spPr>
        <p:txBody>
          <a:bodyPr/>
          <a:lstStyle/>
          <a:p>
            <a:endParaRPr lang="uk-UA"/>
          </a:p>
        </p:txBody>
      </p:sp>
      <p:sp>
        <p:nvSpPr>
          <p:cNvPr id="7" name="Текст 5"/>
          <p:cNvSpPr>
            <a:spLocks noGrp="1"/>
          </p:cNvSpPr>
          <p:nvPr>
            <p:ph type="body" sz="quarter" idx="16"/>
          </p:nvPr>
        </p:nvSpPr>
        <p:spPr>
          <a:xfrm>
            <a:off x="1403648" y="6381328"/>
            <a:ext cx="6336704" cy="360239"/>
          </a:xfrm>
          <a:prstGeom prst="rect">
            <a:avLst/>
          </a:prstGeom>
        </p:spPr>
        <p:txBody>
          <a:bodyPr/>
          <a:lstStyle>
            <a:lvl1pPr marL="0" indent="0">
              <a:buNone/>
              <a:defRPr sz="1800" b="0" i="1">
                <a:solidFill>
                  <a:srgbClr val="0070C0"/>
                </a:solidFill>
                <a:latin typeface="Calibri" panose="020F0502020204030204" pitchFamily="34" charset="0"/>
              </a:defRPr>
            </a:lvl1pPr>
          </a:lstStyle>
          <a:p>
            <a:pPr lvl="0"/>
            <a:r>
              <a:rPr lang="ru-RU" dirty="0" smtClean="0"/>
              <a:t>Образец текста</a:t>
            </a:r>
          </a:p>
        </p:txBody>
      </p:sp>
      <p:sp>
        <p:nvSpPr>
          <p:cNvPr id="3" name="Рисунок 2"/>
          <p:cNvSpPr>
            <a:spLocks noGrp="1"/>
          </p:cNvSpPr>
          <p:nvPr>
            <p:ph type="pic" sz="quarter" idx="17"/>
          </p:nvPr>
        </p:nvSpPr>
        <p:spPr>
          <a:xfrm>
            <a:off x="1475805" y="5877272"/>
            <a:ext cx="647923" cy="431453"/>
          </a:xfrm>
          <a:prstGeom prst="rect">
            <a:avLst/>
          </a:prstGeom>
        </p:spPr>
        <p:txBody>
          <a:bodyPr/>
          <a:lstStyle>
            <a:lvl1pPr>
              <a:defRPr sz="900"/>
            </a:lvl1pPr>
          </a:lstStyle>
          <a:p>
            <a:endParaRPr lang="uk-UA" dirty="0"/>
          </a:p>
        </p:txBody>
      </p:sp>
      <p:sp>
        <p:nvSpPr>
          <p:cNvPr id="8" name="Рисунок 2"/>
          <p:cNvSpPr>
            <a:spLocks noGrp="1"/>
          </p:cNvSpPr>
          <p:nvPr>
            <p:ph type="pic" sz="quarter" idx="18"/>
          </p:nvPr>
        </p:nvSpPr>
        <p:spPr>
          <a:xfrm>
            <a:off x="2267893" y="5877272"/>
            <a:ext cx="647923" cy="431453"/>
          </a:xfrm>
          <a:prstGeom prst="rect">
            <a:avLst/>
          </a:prstGeom>
        </p:spPr>
        <p:txBody>
          <a:bodyPr/>
          <a:lstStyle>
            <a:lvl1pPr>
              <a:defRPr sz="900"/>
            </a:lvl1pPr>
          </a:lstStyle>
          <a:p>
            <a:endParaRPr lang="uk-UA" dirty="0"/>
          </a:p>
        </p:txBody>
      </p:sp>
      <p:sp>
        <p:nvSpPr>
          <p:cNvPr id="9" name="Рисунок 2"/>
          <p:cNvSpPr>
            <a:spLocks noGrp="1"/>
          </p:cNvSpPr>
          <p:nvPr>
            <p:ph type="pic" sz="quarter" idx="19"/>
          </p:nvPr>
        </p:nvSpPr>
        <p:spPr>
          <a:xfrm>
            <a:off x="3059981" y="5877272"/>
            <a:ext cx="647923" cy="431453"/>
          </a:xfrm>
          <a:prstGeom prst="rect">
            <a:avLst/>
          </a:prstGeom>
        </p:spPr>
        <p:txBody>
          <a:bodyPr/>
          <a:lstStyle>
            <a:lvl1pPr>
              <a:defRPr sz="900"/>
            </a:lvl1pPr>
          </a:lstStyle>
          <a:p>
            <a:endParaRPr lang="uk-UA" dirty="0"/>
          </a:p>
        </p:txBody>
      </p:sp>
      <p:sp>
        <p:nvSpPr>
          <p:cNvPr id="11" name="Рисунок 2"/>
          <p:cNvSpPr>
            <a:spLocks noGrp="1"/>
          </p:cNvSpPr>
          <p:nvPr>
            <p:ph type="pic" sz="quarter" idx="20"/>
          </p:nvPr>
        </p:nvSpPr>
        <p:spPr>
          <a:xfrm>
            <a:off x="3852069" y="5877272"/>
            <a:ext cx="647923" cy="431453"/>
          </a:xfrm>
          <a:prstGeom prst="rect">
            <a:avLst/>
          </a:prstGeom>
        </p:spPr>
        <p:txBody>
          <a:bodyPr/>
          <a:lstStyle>
            <a:lvl1pPr>
              <a:defRPr sz="900"/>
            </a:lvl1pPr>
          </a:lstStyle>
          <a:p>
            <a:endParaRPr lang="uk-UA" dirty="0"/>
          </a:p>
        </p:txBody>
      </p:sp>
      <p:sp>
        <p:nvSpPr>
          <p:cNvPr id="12" name="Рисунок 2"/>
          <p:cNvSpPr>
            <a:spLocks noGrp="1"/>
          </p:cNvSpPr>
          <p:nvPr>
            <p:ph type="pic" sz="quarter" idx="21"/>
          </p:nvPr>
        </p:nvSpPr>
        <p:spPr>
          <a:xfrm>
            <a:off x="4644157" y="5877272"/>
            <a:ext cx="647923" cy="431453"/>
          </a:xfrm>
          <a:prstGeom prst="rect">
            <a:avLst/>
          </a:prstGeom>
        </p:spPr>
        <p:txBody>
          <a:bodyPr/>
          <a:lstStyle>
            <a:lvl1pPr>
              <a:defRPr sz="900"/>
            </a:lvl1pPr>
          </a:lstStyle>
          <a:p>
            <a:endParaRPr lang="uk-UA" dirty="0"/>
          </a:p>
        </p:txBody>
      </p:sp>
      <p:sp>
        <p:nvSpPr>
          <p:cNvPr id="13" name="Рисунок 2"/>
          <p:cNvSpPr>
            <a:spLocks noGrp="1"/>
          </p:cNvSpPr>
          <p:nvPr>
            <p:ph type="pic" sz="quarter" idx="22"/>
          </p:nvPr>
        </p:nvSpPr>
        <p:spPr>
          <a:xfrm>
            <a:off x="5436245" y="5877272"/>
            <a:ext cx="647923" cy="431453"/>
          </a:xfrm>
          <a:prstGeom prst="rect">
            <a:avLst/>
          </a:prstGeom>
        </p:spPr>
        <p:txBody>
          <a:bodyPr/>
          <a:lstStyle>
            <a:lvl1pPr>
              <a:defRPr sz="900"/>
            </a:lvl1pPr>
          </a:lstStyle>
          <a:p>
            <a:endParaRPr lang="uk-UA" dirty="0"/>
          </a:p>
        </p:txBody>
      </p:sp>
      <p:sp>
        <p:nvSpPr>
          <p:cNvPr id="14" name="Рисунок 2"/>
          <p:cNvSpPr>
            <a:spLocks noGrp="1"/>
          </p:cNvSpPr>
          <p:nvPr>
            <p:ph type="pic" sz="quarter" idx="23"/>
          </p:nvPr>
        </p:nvSpPr>
        <p:spPr>
          <a:xfrm>
            <a:off x="6228333" y="5877272"/>
            <a:ext cx="647923" cy="431453"/>
          </a:xfrm>
          <a:prstGeom prst="rect">
            <a:avLst/>
          </a:prstGeom>
        </p:spPr>
        <p:txBody>
          <a:bodyPr/>
          <a:lstStyle>
            <a:lvl1pPr>
              <a:defRPr sz="900"/>
            </a:lvl1pPr>
          </a:lstStyle>
          <a:p>
            <a:endParaRPr lang="uk-UA" dirty="0"/>
          </a:p>
        </p:txBody>
      </p:sp>
      <p:sp>
        <p:nvSpPr>
          <p:cNvPr id="15" name="Рисунок 2"/>
          <p:cNvSpPr>
            <a:spLocks noGrp="1"/>
          </p:cNvSpPr>
          <p:nvPr>
            <p:ph type="pic" sz="quarter" idx="24"/>
          </p:nvPr>
        </p:nvSpPr>
        <p:spPr>
          <a:xfrm>
            <a:off x="7020421" y="5877272"/>
            <a:ext cx="647923" cy="431453"/>
          </a:xfrm>
          <a:prstGeom prst="rect">
            <a:avLst/>
          </a:prstGeom>
        </p:spPr>
        <p:txBody>
          <a:bodyPr/>
          <a:lstStyle>
            <a:lvl1pPr>
              <a:defRPr sz="900"/>
            </a:lvl1pPr>
          </a:lstStyle>
          <a:p>
            <a:endParaRPr lang="uk-UA" dirty="0"/>
          </a:p>
        </p:txBody>
      </p:sp>
    </p:spTree>
    <p:extLst>
      <p:ext uri="{BB962C8B-B14F-4D97-AF65-F5344CB8AC3E}">
        <p14:creationId xmlns:p14="http://schemas.microsoft.com/office/powerpoint/2010/main" val="378245710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Титульный слайд">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83668" y="260648"/>
            <a:ext cx="5976664" cy="1224136"/>
          </a:xfrm>
        </p:spPr>
        <p:txBody>
          <a:bodyPr/>
          <a:lstStyle>
            <a:lvl1pPr>
              <a:defRPr b="1">
                <a:solidFill>
                  <a:schemeClr val="bg1"/>
                </a:solidFill>
                <a:effectLst>
                  <a:outerShdw blurRad="38100" dist="38100" dir="2700000" algn="tl">
                    <a:srgbClr val="000000">
                      <a:alpha val="43137"/>
                    </a:srgbClr>
                  </a:outerShdw>
                </a:effectLst>
              </a:defRPr>
            </a:lvl1pPr>
          </a:lstStyle>
          <a:p>
            <a:r>
              <a:rPr lang="ru-RU" dirty="0" smtClean="0"/>
              <a:t>Образец заголовка</a:t>
            </a:r>
            <a:endParaRPr lang="ru-RU" dirty="0"/>
          </a:p>
        </p:txBody>
      </p:sp>
    </p:spTree>
    <p:extLst>
      <p:ext uri="{BB962C8B-B14F-4D97-AF65-F5344CB8AC3E}">
        <p14:creationId xmlns:p14="http://schemas.microsoft.com/office/powerpoint/2010/main" val="251564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26.02.2021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26.02.2021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26.02.2021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26.02.2021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26.02.2021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26.02.2021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26.02.2021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26.02.2021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jpeg"/><Relationship Id="rId7" Type="http://schemas.openxmlformats.org/officeDocument/2006/relationships/diagramColors" Target="../diagrams/colors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jpe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5.xml.rels><?xml version="1.0" encoding="UTF-8" standalone="yes"?>
<Relationships xmlns="http://schemas.openxmlformats.org/package/2006/relationships"><Relationship Id="rId3" Type="http://schemas.openxmlformats.org/officeDocument/2006/relationships/hyperlink" Target="https://informaciaforall.blogspot.com/2019/10/blog-post_20.html" TargetMode="External"/><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56.gif"/><Relationship Id="rId4" Type="http://schemas.openxmlformats.org/officeDocument/2006/relationships/image" Target="../media/image55.gif"/></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60.gif"/><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jpeg"/><Relationship Id="rId7" Type="http://schemas.openxmlformats.org/officeDocument/2006/relationships/image" Target="../media/image59.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slide" Target="slide10.xml"/><Relationship Id="rId4" Type="http://schemas.openxmlformats.org/officeDocument/2006/relationships/image" Target="../media/image62.gif"/><Relationship Id="rId9" Type="http://schemas.openxmlformats.org/officeDocument/2006/relationships/image" Target="../media/image65.tiff"/></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gif"/><Relationship Id="rId18" Type="http://schemas.openxmlformats.org/officeDocument/2006/relationships/image" Target="../media/image83.png"/><Relationship Id="rId26" Type="http://schemas.openxmlformats.org/officeDocument/2006/relationships/image" Target="../media/image91.png"/><Relationship Id="rId3" Type="http://schemas.openxmlformats.org/officeDocument/2006/relationships/image" Target="../media/image68.png"/><Relationship Id="rId21" Type="http://schemas.openxmlformats.org/officeDocument/2006/relationships/image" Target="../media/image86.png"/><Relationship Id="rId34" Type="http://schemas.openxmlformats.org/officeDocument/2006/relationships/image" Target="../media/image98.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5" Type="http://schemas.openxmlformats.org/officeDocument/2006/relationships/image" Target="../media/image90.png"/><Relationship Id="rId33" Type="http://schemas.openxmlformats.org/officeDocument/2006/relationships/image" Target="../media/image97.png"/><Relationship Id="rId38" Type="http://schemas.openxmlformats.org/officeDocument/2006/relationships/image" Target="../media/image102.jpeg"/><Relationship Id="rId2" Type="http://schemas.openxmlformats.org/officeDocument/2006/relationships/image" Target="../media/image67.jpeg"/><Relationship Id="rId16" Type="http://schemas.openxmlformats.org/officeDocument/2006/relationships/image" Target="../media/image81.png"/><Relationship Id="rId20" Type="http://schemas.openxmlformats.org/officeDocument/2006/relationships/image" Target="../media/image85.png"/><Relationship Id="rId29" Type="http://schemas.openxmlformats.org/officeDocument/2006/relationships/image" Target="../media/image94.png"/><Relationship Id="rId1" Type="http://schemas.openxmlformats.org/officeDocument/2006/relationships/slideLayout" Target="../slideLayouts/slideLayout14.xml"/><Relationship Id="rId6" Type="http://schemas.openxmlformats.org/officeDocument/2006/relationships/image" Target="../media/image71.gif"/><Relationship Id="rId11" Type="http://schemas.openxmlformats.org/officeDocument/2006/relationships/image" Target="../media/image76.png"/><Relationship Id="rId24" Type="http://schemas.openxmlformats.org/officeDocument/2006/relationships/image" Target="../media/image89.png"/><Relationship Id="rId32" Type="http://schemas.openxmlformats.org/officeDocument/2006/relationships/image" Target="../media/image96.png"/><Relationship Id="rId37" Type="http://schemas.openxmlformats.org/officeDocument/2006/relationships/image" Target="../media/image101.png"/><Relationship Id="rId5" Type="http://schemas.openxmlformats.org/officeDocument/2006/relationships/image" Target="../media/image70.gif"/><Relationship Id="rId15" Type="http://schemas.openxmlformats.org/officeDocument/2006/relationships/image" Target="../media/image80.png"/><Relationship Id="rId23" Type="http://schemas.openxmlformats.org/officeDocument/2006/relationships/image" Target="../media/image88.png"/><Relationship Id="rId28" Type="http://schemas.openxmlformats.org/officeDocument/2006/relationships/image" Target="../media/image93.png"/><Relationship Id="rId36" Type="http://schemas.openxmlformats.org/officeDocument/2006/relationships/image" Target="../media/image100.png"/><Relationship Id="rId10" Type="http://schemas.openxmlformats.org/officeDocument/2006/relationships/image" Target="../media/image75.tiff"/><Relationship Id="rId19" Type="http://schemas.openxmlformats.org/officeDocument/2006/relationships/image" Target="../media/image84.png"/><Relationship Id="rId31" Type="http://schemas.openxmlformats.org/officeDocument/2006/relationships/image" Target="../media/image95.png"/><Relationship Id="rId4" Type="http://schemas.openxmlformats.org/officeDocument/2006/relationships/image" Target="../media/image69.png"/><Relationship Id="rId9" Type="http://schemas.openxmlformats.org/officeDocument/2006/relationships/image" Target="../media/image74.tiff"/><Relationship Id="rId14" Type="http://schemas.openxmlformats.org/officeDocument/2006/relationships/image" Target="../media/image79.png"/><Relationship Id="rId22" Type="http://schemas.openxmlformats.org/officeDocument/2006/relationships/image" Target="../media/image87.png"/><Relationship Id="rId27" Type="http://schemas.openxmlformats.org/officeDocument/2006/relationships/image" Target="../media/image92.png"/><Relationship Id="rId30" Type="http://schemas.openxmlformats.org/officeDocument/2006/relationships/slide" Target="slide14.xml"/><Relationship Id="rId35"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image" Target="../media/image2.jpeg"/><Relationship Id="rId1" Type="http://schemas.openxmlformats.org/officeDocument/2006/relationships/slideLayout" Target="../slideLayouts/slideLayout13.xml"/><Relationship Id="rId5" Type="http://schemas.openxmlformats.org/officeDocument/2006/relationships/image" Target="../media/image109.png"/><Relationship Id="rId4" Type="http://schemas.openxmlformats.org/officeDocument/2006/relationships/image" Target="../media/image108.jpeg"/></Relationships>
</file>

<file path=ppt/slides/_rels/slide5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4.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hyperlink" Target="http://&#1083;&#1110;&#1087;&#1089;.&#1091;&#1082;&#1088;/product-category/programy-ta-planuvannya/stream-osvita/blokovo-tematichne-planuvannya/" TargetMode="External"/><Relationship Id="rId5" Type="http://schemas.openxmlformats.org/officeDocument/2006/relationships/image" Target="../media/image113.jpeg"/><Relationship Id="rId4" Type="http://schemas.openxmlformats.org/officeDocument/2006/relationships/image" Target="../media/image112.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1083;&#1110;&#1087;&#1089;.&#1091;&#1082;&#1088;/product-category/programy-ta-planuvannya/stream-osvita/planuvannya-za-sezonami/" TargetMode="External"/><Relationship Id="rId1" Type="http://schemas.openxmlformats.org/officeDocument/2006/relationships/slideLayout" Target="../slideLayouts/slideLayout1.xml"/><Relationship Id="rId4" Type="http://schemas.openxmlformats.org/officeDocument/2006/relationships/image" Target="../media/image114.png"/></Relationships>
</file>

<file path=ppt/slides/_rels/slide61.xml.rels><?xml version="1.0" encoding="UTF-8" standalone="yes"?>
<Relationships xmlns="http://schemas.openxmlformats.org/package/2006/relationships"><Relationship Id="rId3" Type="http://schemas.openxmlformats.org/officeDocument/2006/relationships/hyperlink" Target="http://&#1083;&#1110;&#1087;&#1089;.&#1091;&#1082;&#1088;/product-category/programy-ta-planuvannya/stream-osvita/planuvannya-za-sezonami/" TargetMode="External"/><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14.png"/><Relationship Id="rId4" Type="http://schemas.openxmlformats.org/officeDocument/2006/relationships/image" Target="../media/image115.png"/></Relationships>
</file>

<file path=ppt/slides/_rels/slide62.xml.rels><?xml version="1.0" encoding="UTF-8" standalone="yes"?>
<Relationships xmlns="http://schemas.openxmlformats.org/package/2006/relationships"><Relationship Id="rId3" Type="http://schemas.openxmlformats.org/officeDocument/2006/relationships/hyperlink" Target="http://informaciaforall.blogspot.com/2018/09/blog-post_20.html"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6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hyperlink" Target="https://www.ra-ou.com.ua/index.php?id=7" TargetMode="External"/><Relationship Id="rId7" Type="http://schemas.openxmlformats.org/officeDocument/2006/relationships/image" Target="../media/image126.jpe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68.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hyperlink" Target="https://www.facebook.com/LogikiSvity/" TargetMode="External"/><Relationship Id="rId3" Type="http://schemas.openxmlformats.org/officeDocument/2006/relationships/hyperlink" Target="https://informaciaforall.blogspot.com/" TargetMode="External"/><Relationship Id="rId7" Type="http://schemas.openxmlformats.org/officeDocument/2006/relationships/hyperlink" Target="https://www.facebook.com/groups/LogikiSvity/" TargetMode="External"/><Relationship Id="rId12" Type="http://schemas.openxmlformats.org/officeDocument/2006/relationships/image" Target="../media/image132.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29.tiff"/><Relationship Id="rId11" Type="http://schemas.openxmlformats.org/officeDocument/2006/relationships/hyperlink" Target="https://www.youtube.com/channel/UCqyD29cnhWg4Cxcb85WGZPg?view_as=subscriber" TargetMode="External"/><Relationship Id="rId5" Type="http://schemas.openxmlformats.org/officeDocument/2006/relationships/image" Target="../media/image128.png"/><Relationship Id="rId10" Type="http://schemas.openxmlformats.org/officeDocument/2006/relationships/image" Target="../media/image131.png"/><Relationship Id="rId4" Type="http://schemas.openxmlformats.org/officeDocument/2006/relationships/image" Target="../media/image127.png"/><Relationship Id="rId9" Type="http://schemas.openxmlformats.org/officeDocument/2006/relationships/hyperlink" Target="https://plus.google.com/communities/113238661952117667102"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a:p>
        </p:txBody>
      </p:sp>
      <p:pic>
        <p:nvPicPr>
          <p:cNvPr id="1026"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Прямоугольник 4"/>
          <p:cNvSpPr/>
          <p:nvPr/>
        </p:nvSpPr>
        <p:spPr>
          <a:xfrm>
            <a:off x="1500166" y="1071546"/>
            <a:ext cx="7000924" cy="2308324"/>
          </a:xfrm>
          <a:prstGeom prst="rect">
            <a:avLst/>
          </a:prstGeom>
        </p:spPr>
        <p:txBody>
          <a:bodyPr wrap="square">
            <a:spAutoFit/>
          </a:bodyPr>
          <a:lstStyle/>
          <a:p>
            <a:pPr algn="ctr"/>
            <a:r>
              <a:rPr lang="uk-UA" sz="3600" b="1" i="1" dirty="0" smtClean="0">
                <a:solidFill>
                  <a:srgbClr val="C00000"/>
                </a:solidFill>
                <a:latin typeface="Times New Roman Cyr"/>
              </a:rPr>
              <a:t>Методичне об'єднання</a:t>
            </a:r>
          </a:p>
          <a:p>
            <a:pPr algn="ctr"/>
            <a:r>
              <a:rPr lang="uk-UA" sz="3600" b="1" i="1" dirty="0" smtClean="0">
                <a:solidFill>
                  <a:srgbClr val="C00000"/>
                </a:solidFill>
                <a:latin typeface="Times New Roman Cyr"/>
              </a:rPr>
              <a:t> вихователів груп </a:t>
            </a:r>
          </a:p>
          <a:p>
            <a:pPr algn="ctr"/>
            <a:r>
              <a:rPr lang="uk-UA" sz="3600" b="1" i="1" dirty="0" smtClean="0">
                <a:solidFill>
                  <a:srgbClr val="C00000"/>
                </a:solidFill>
                <a:latin typeface="Times New Roman Cyr"/>
              </a:rPr>
              <a:t>молодшого дошкільного віку вітає своїх слухачів</a:t>
            </a:r>
            <a:endParaRPr lang="ru-RU" sz="3600" i="1" dirty="0"/>
          </a:p>
        </p:txBody>
      </p:sp>
      <p:sp>
        <p:nvSpPr>
          <p:cNvPr id="6" name="Прямоугольник 5"/>
          <p:cNvSpPr/>
          <p:nvPr/>
        </p:nvSpPr>
        <p:spPr>
          <a:xfrm>
            <a:off x="2857488" y="4357694"/>
            <a:ext cx="5929338" cy="1200329"/>
          </a:xfrm>
          <a:prstGeom prst="rect">
            <a:avLst/>
          </a:prstGeom>
        </p:spPr>
        <p:txBody>
          <a:bodyPr wrap="square">
            <a:spAutoFit/>
          </a:bodyPr>
          <a:lstStyle/>
          <a:p>
            <a:pPr algn="r"/>
            <a:r>
              <a:rPr lang="uk-UA" sz="2400" b="1" dirty="0" smtClean="0">
                <a:solidFill>
                  <a:srgbClr val="002060"/>
                </a:solidFill>
                <a:latin typeface="Times New Roman Cyr"/>
              </a:rPr>
              <a:t>Керівник:  </a:t>
            </a:r>
          </a:p>
          <a:p>
            <a:pPr algn="r"/>
            <a:r>
              <a:rPr lang="uk-UA" sz="2400" b="1" i="1" dirty="0" smtClean="0">
                <a:solidFill>
                  <a:srgbClr val="002060"/>
                </a:solidFill>
                <a:latin typeface="Times New Roman Cyr"/>
              </a:rPr>
              <a:t>Сватко Олена Володимирівна</a:t>
            </a:r>
          </a:p>
          <a:p>
            <a:pPr algn="r"/>
            <a:r>
              <a:rPr lang="uk-UA" sz="2400" b="1" i="1" dirty="0" smtClean="0">
                <a:solidFill>
                  <a:srgbClr val="002060"/>
                </a:solidFill>
                <a:latin typeface="Times New Roman Cyr"/>
              </a:rPr>
              <a:t>Вихователь-методист ЗДО №215</a:t>
            </a:r>
            <a:endParaRPr lang="ru-RU" sz="2400" b="1" i="1" dirty="0">
              <a:solidFill>
                <a:srgbClr val="002060"/>
              </a:solidFill>
              <a:latin typeface="Times New Roman Cyr"/>
            </a:endParaRPr>
          </a:p>
        </p:txBody>
      </p:sp>
    </p:spTree>
    <p:extLst>
      <p:ext uri="{BB962C8B-B14F-4D97-AF65-F5344CB8AC3E}">
        <p14:creationId xmlns:p14="http://schemas.microsoft.com/office/powerpoint/2010/main" val="13260242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2"/>
          <p:cNvSpPr txBox="1">
            <a:spLocks noGrp="1"/>
          </p:cNvSpPr>
          <p:nvPr>
            <p:ph idx="1"/>
          </p:nvPr>
        </p:nvSpPr>
        <p:spPr>
          <a:prstGeom prst="rect">
            <a:avLst/>
          </a:prstGeom>
        </p:spPr>
        <p:txBody>
          <a:bodyPr>
            <a:normAutofit/>
          </a:bodyPr>
          <a:lstStyle/>
          <a:p>
            <a:pPr lvl="0" algn="ctr">
              <a:buNone/>
            </a:pPr>
            <a:r>
              <a:rPr lang="ru-RU" sz="5400" b="1" dirty="0" err="1" smtClean="0">
                <a:solidFill>
                  <a:srgbClr val="7030A0"/>
                </a:solidFill>
              </a:rPr>
              <a:t>Цікаві</a:t>
            </a:r>
            <a:r>
              <a:rPr lang="ru-RU" sz="5400" b="1" dirty="0" smtClean="0">
                <a:solidFill>
                  <a:srgbClr val="7030A0"/>
                </a:solidFill>
              </a:rPr>
              <a:t> </a:t>
            </a:r>
            <a:r>
              <a:rPr lang="ru-RU" sz="5400" b="1" dirty="0" err="1" smtClean="0">
                <a:solidFill>
                  <a:srgbClr val="7030A0"/>
                </a:solidFill>
              </a:rPr>
              <a:t>задачі</a:t>
            </a:r>
            <a:endParaRPr lang="ru-RU" sz="5400" b="1" dirty="0" smtClean="0">
              <a:solidFill>
                <a:srgbClr val="7030A0"/>
              </a:solidFill>
            </a:endParaRPr>
          </a:p>
          <a:p>
            <a:pPr lvl="0" algn="ctr">
              <a:buNone/>
            </a:pPr>
            <a:r>
              <a:rPr lang="ru-RU" sz="5400" b="1" dirty="0" smtClean="0">
                <a:solidFill>
                  <a:srgbClr val="7030A0"/>
                </a:solidFill>
              </a:rPr>
              <a:t>«</a:t>
            </a:r>
            <a:r>
              <a:rPr lang="ru-RU" sz="5400" b="1" dirty="0" err="1" smtClean="0">
                <a:solidFill>
                  <a:srgbClr val="7030A0"/>
                </a:solidFill>
              </a:rPr>
              <a:t>Дитиною</a:t>
            </a:r>
            <a:r>
              <a:rPr lang="ru-RU" sz="5400" b="1" dirty="0" smtClean="0">
                <a:solidFill>
                  <a:srgbClr val="7030A0"/>
                </a:solidFill>
              </a:rPr>
              <a:t> себе </a:t>
            </a:r>
            <a:r>
              <a:rPr lang="ru-RU" sz="5400" b="1" dirty="0" err="1" smtClean="0">
                <a:solidFill>
                  <a:srgbClr val="7030A0"/>
                </a:solidFill>
              </a:rPr>
              <a:t>уявляй</a:t>
            </a:r>
            <a:r>
              <a:rPr lang="ru-RU" sz="5400" b="1" dirty="0" smtClean="0">
                <a:solidFill>
                  <a:srgbClr val="7030A0"/>
                </a:solidFill>
              </a:rPr>
              <a:t> – як дитя </a:t>
            </a:r>
            <a:r>
              <a:rPr lang="ru-RU" sz="5400" b="1" dirty="0" err="1" smtClean="0">
                <a:solidFill>
                  <a:srgbClr val="7030A0"/>
                </a:solidFill>
              </a:rPr>
              <a:t>відповідай</a:t>
            </a:r>
            <a:r>
              <a:rPr lang="ru-RU" sz="5400" b="1" dirty="0" smtClean="0">
                <a:solidFill>
                  <a:srgbClr val="7030A0"/>
                </a:solidFill>
              </a:rPr>
              <a:t>»</a:t>
            </a:r>
            <a:endParaRPr kumimoji="0" lang="uk-UA" sz="5400" b="1" i="0" u="none" strike="noStrike" kern="1200" cap="none" spc="0" normalizeH="0" baseline="0" noProof="0" dirty="0" smtClean="0">
              <a:ln>
                <a:noFill/>
              </a:ln>
              <a:solidFill>
                <a:srgbClr val="7030A0"/>
              </a:solidFill>
              <a:effectLst/>
              <a:uLnTx/>
              <a:uFillTx/>
              <a:latin typeface="+mn-lt"/>
              <a:ea typeface="+mn-ea"/>
              <a:cs typeface="+mn-cs"/>
            </a:endParaRPr>
          </a:p>
        </p:txBody>
      </p:sp>
      <p:pic>
        <p:nvPicPr>
          <p:cNvPr id="51202" name="Picture 2" descr="ÐÐ°ÑÑÐ¸Ð½ÐºÐ¸ Ð¿Ð¾ Ð·Ð°Ð¿ÑÐ¾ÑÑ Ð¼Ð°ÑÐµÐ¼Ð°ÑÐ¸ÑÐµÑÐºÐ°Ñ ÑÐ°Ð¼ÐºÐ°"/>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143999" cy="68580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lstStyle/>
          <a:p>
            <a:pPr algn="ctr"/>
            <a:r>
              <a:rPr lang="uk-UA" dirty="0" smtClean="0"/>
              <a:t>Гра </a:t>
            </a:r>
            <a:r>
              <a:rPr lang="uk-UA" dirty="0" err="1" smtClean="0"/>
              <a:t>“Назви</a:t>
            </a:r>
            <a:r>
              <a:rPr lang="uk-UA" dirty="0" smtClean="0"/>
              <a:t> </a:t>
            </a:r>
            <a:r>
              <a:rPr lang="uk-UA" dirty="0" err="1" smtClean="0"/>
              <a:t>інновацію”</a:t>
            </a:r>
            <a:endParaRPr lang="uk-UA" dirty="0"/>
          </a:p>
        </p:txBody>
      </p:sp>
      <p:sp>
        <p:nvSpPr>
          <p:cNvPr id="3" name="Содержимое 2"/>
          <p:cNvSpPr>
            <a:spLocks noGrp="1"/>
          </p:cNvSpPr>
          <p:nvPr>
            <p:ph idx="1"/>
          </p:nvPr>
        </p:nvSpPr>
        <p:spPr/>
        <p:txBody>
          <a:bodyPr/>
          <a:lstStyle/>
          <a:p>
            <a:endParaRPr lang="uk-UA" dirty="0"/>
          </a:p>
        </p:txBody>
      </p:sp>
      <p:pic>
        <p:nvPicPr>
          <p:cNvPr id="54274" name="Picture 2" descr="ÐÐ°ÑÑÐ¸Ð½ÐºÐ¸ Ð¿Ð¾ Ð·Ð°Ð¿ÑÐ¾ÑÑ Ð±Ð»Ð¾ÐºÐ¸ Ð´ÑÐµÐ½ÐµÑÐ° Ð·Ð°Ð½ÑÑÐ¸Ñ"/>
          <p:cNvPicPr>
            <a:picLocks noChangeAspect="1" noChangeArrowheads="1"/>
          </p:cNvPicPr>
          <p:nvPr/>
        </p:nvPicPr>
        <p:blipFill>
          <a:blip r:embed="rId3"/>
          <a:srcRect/>
          <a:stretch>
            <a:fillRect/>
          </a:stretch>
        </p:blipFill>
        <p:spPr bwMode="auto">
          <a:xfrm>
            <a:off x="357158" y="1357298"/>
            <a:ext cx="3810000" cy="3810000"/>
          </a:xfrm>
          <a:prstGeom prst="rect">
            <a:avLst/>
          </a:prstGeom>
          <a:noFill/>
        </p:spPr>
      </p:pic>
      <p:sp>
        <p:nvSpPr>
          <p:cNvPr id="54276" name="AutoShape 4" descr="ÐÐ°ÑÑÐ¸Ð½ÐºÐ¸ Ð¿Ð¾ Ð·Ð°Ð¿ÑÐ¾ÑÑ Ð²Ð¾ÑÐºÐ¾Ð±Ð¾Ð²Ð¸Ñ Ð³ÐµÐ¾ÐºÐ¾Ð½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54278" name="AutoShape 6" descr="ÐÐ°ÑÑÐ¸Ð½ÐºÐ¸ Ð¿Ð¾ Ð·Ð°Ð¿ÑÐ¾ÑÑ Ð²Ð¾ÑÐºÐ¾Ð±Ð¾Ð²Ð¸Ñ Ð³ÐµÐ¾ÐºÐ¾Ð½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54280" name="Picture 8" descr="ÐÐ°ÑÑÐ¸Ð½ÐºÐ¸ Ð¿Ð¾ Ð·Ð°Ð¿ÑÐ¾ÑÑ Ð²Ð¾ÑÐºÐ¾Ð±Ð¾Ð²Ð¸Ñ Ð³ÐµÐ¾ÐºÐ¾Ð½Ñ"/>
          <p:cNvPicPr>
            <a:picLocks noChangeAspect="1" noChangeArrowheads="1"/>
          </p:cNvPicPr>
          <p:nvPr/>
        </p:nvPicPr>
        <p:blipFill>
          <a:blip r:embed="rId4"/>
          <a:srcRect/>
          <a:stretch>
            <a:fillRect/>
          </a:stretch>
        </p:blipFill>
        <p:spPr bwMode="auto">
          <a:xfrm>
            <a:off x="1000100" y="2285992"/>
            <a:ext cx="5715000" cy="4286250"/>
          </a:xfrm>
          <a:prstGeom prst="rect">
            <a:avLst/>
          </a:prstGeom>
          <a:noFill/>
        </p:spPr>
      </p:pic>
      <p:pic>
        <p:nvPicPr>
          <p:cNvPr id="54282" name="Picture 10" descr="ÐÐ°ÑÑÐ¸Ð½ÐºÐ¸ Ð¿Ð¾ Ð·Ð°Ð¿ÑÐ¾ÑÑ Ð·Ð°Ð¹ÑÐµÐ²Ð° ÐºÑÐ±Ð¸ÐºÐ¸"/>
          <p:cNvPicPr>
            <a:picLocks noChangeAspect="1" noChangeArrowheads="1"/>
          </p:cNvPicPr>
          <p:nvPr/>
        </p:nvPicPr>
        <p:blipFill>
          <a:blip r:embed="rId5"/>
          <a:srcRect/>
          <a:stretch>
            <a:fillRect/>
          </a:stretch>
        </p:blipFill>
        <p:spPr bwMode="auto">
          <a:xfrm>
            <a:off x="2285984" y="1285860"/>
            <a:ext cx="4214842" cy="4393322"/>
          </a:xfrm>
          <a:prstGeom prst="rect">
            <a:avLst/>
          </a:prstGeom>
          <a:noFill/>
        </p:spPr>
      </p:pic>
      <p:pic>
        <p:nvPicPr>
          <p:cNvPr id="54284" name="Picture 12" descr="ÐÐ¾ÑÐ¾Ð¶ÐµÐµ Ð¸Ð·Ð¾Ð±ÑÐ°Ð¶ÐµÐ½Ð¸Ðµ"/>
          <p:cNvPicPr>
            <a:picLocks noChangeAspect="1" noChangeArrowheads="1"/>
          </p:cNvPicPr>
          <p:nvPr/>
        </p:nvPicPr>
        <p:blipFill>
          <a:blip r:embed="rId6"/>
          <a:srcRect/>
          <a:stretch>
            <a:fillRect/>
          </a:stretch>
        </p:blipFill>
        <p:spPr bwMode="auto">
          <a:xfrm>
            <a:off x="4381500" y="1285860"/>
            <a:ext cx="4762500" cy="4762500"/>
          </a:xfrm>
          <a:prstGeom prst="rect">
            <a:avLst/>
          </a:prstGeom>
          <a:noFill/>
        </p:spPr>
      </p:pic>
      <p:pic>
        <p:nvPicPr>
          <p:cNvPr id="54286" name="Picture 14" descr="ÐÐ¾ÑÐ¾Ð¶ÐµÐµ Ð¸Ð·Ð¾Ð±ÑÐ°Ð¶ÐµÐ½Ð¸Ðµ"/>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14744" y="2786058"/>
            <a:ext cx="4914751" cy="370778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100"/>
                                        <p:tgtEl>
                                          <p:spTgt spid="54274"/>
                                        </p:tgtEl>
                                      </p:cBhvr>
                                    </p:animEffect>
                                    <p:anim calcmode="lin" valueType="num">
                                      <p:cBhvr>
                                        <p:cTn id="8" dur="400" fill="hold"/>
                                        <p:tgtEl>
                                          <p:spTgt spid="54274"/>
                                        </p:tgtEl>
                                        <p:attrNameLst>
                                          <p:attrName>ppt_x</p:attrName>
                                        </p:attrNameLst>
                                      </p:cBhvr>
                                      <p:tavLst>
                                        <p:tav tm="0">
                                          <p:val>
                                            <p:strVal val="#ppt_x"/>
                                          </p:val>
                                        </p:tav>
                                        <p:tav tm="100000">
                                          <p:val>
                                            <p:strVal val="#ppt_x"/>
                                          </p:val>
                                        </p:tav>
                                      </p:tavLst>
                                    </p:anim>
                                    <p:anim calcmode="lin" valueType="num">
                                      <p:cBhvr>
                                        <p:cTn id="9" dur="400" fill="hold"/>
                                        <p:tgtEl>
                                          <p:spTgt spid="5427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427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427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4280"/>
                                        </p:tgtEl>
                                        <p:attrNameLst>
                                          <p:attrName>style.visibility</p:attrName>
                                        </p:attrNameLst>
                                      </p:cBhvr>
                                      <p:to>
                                        <p:strVal val="visible"/>
                                      </p:to>
                                    </p:set>
                                    <p:animEffect transition="in" filter="randombar(horizontal)">
                                      <p:cBhvr>
                                        <p:cTn id="16" dur="500"/>
                                        <p:tgtEl>
                                          <p:spTgt spid="54280"/>
                                        </p:tgtEl>
                                      </p:cBhvr>
                                    </p:animEffect>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nodeType="clickEffect">
                                  <p:stCondLst>
                                    <p:cond delay="0"/>
                                  </p:stCondLst>
                                  <p:childTnLst>
                                    <p:set>
                                      <p:cBhvr>
                                        <p:cTn id="20" dur="1" fill="hold">
                                          <p:stCondLst>
                                            <p:cond delay="0"/>
                                          </p:stCondLst>
                                        </p:cTn>
                                        <p:tgtEl>
                                          <p:spTgt spid="54282"/>
                                        </p:tgtEl>
                                        <p:attrNameLst>
                                          <p:attrName>style.visibility</p:attrName>
                                        </p:attrNameLst>
                                      </p:cBhvr>
                                      <p:to>
                                        <p:strVal val="visible"/>
                                      </p:to>
                                    </p:set>
                                    <p:anim calcmode="lin" valueType="num">
                                      <p:cBhvr>
                                        <p:cTn id="21" dur="1000" fill="hold"/>
                                        <p:tgtEl>
                                          <p:spTgt spid="54282"/>
                                        </p:tgtEl>
                                        <p:attrNameLst>
                                          <p:attrName>ppt_w</p:attrName>
                                        </p:attrNameLst>
                                      </p:cBhvr>
                                      <p:tavLst>
                                        <p:tav tm="0">
                                          <p:val>
                                            <p:fltVal val="0"/>
                                          </p:val>
                                        </p:tav>
                                        <p:tav tm="100000">
                                          <p:val>
                                            <p:strVal val="#ppt_w"/>
                                          </p:val>
                                        </p:tav>
                                      </p:tavLst>
                                    </p:anim>
                                    <p:anim calcmode="lin" valueType="num">
                                      <p:cBhvr>
                                        <p:cTn id="22" dur="1000" fill="hold"/>
                                        <p:tgtEl>
                                          <p:spTgt spid="54282"/>
                                        </p:tgtEl>
                                        <p:attrNameLst>
                                          <p:attrName>ppt_h</p:attrName>
                                        </p:attrNameLst>
                                      </p:cBhvr>
                                      <p:tavLst>
                                        <p:tav tm="0">
                                          <p:val>
                                            <p:fltVal val="0"/>
                                          </p:val>
                                        </p:tav>
                                        <p:tav tm="100000">
                                          <p:val>
                                            <p:strVal val="#ppt_h"/>
                                          </p:val>
                                        </p:tav>
                                      </p:tavLst>
                                    </p:anim>
                                    <p:anim calcmode="lin" valueType="num">
                                      <p:cBhvr>
                                        <p:cTn id="23" dur="1000" fill="hold"/>
                                        <p:tgtEl>
                                          <p:spTgt spid="5428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54284"/>
                                        </p:tgtEl>
                                        <p:attrNameLst>
                                          <p:attrName>style.visibility</p:attrName>
                                        </p:attrNameLst>
                                      </p:cBhvr>
                                      <p:to>
                                        <p:strVal val="visible"/>
                                      </p:to>
                                    </p:set>
                                    <p:animEffect transition="in" filter="wipe(down)">
                                      <p:cBhvr>
                                        <p:cTn id="29" dur="580">
                                          <p:stCondLst>
                                            <p:cond delay="0"/>
                                          </p:stCondLst>
                                        </p:cTn>
                                        <p:tgtEl>
                                          <p:spTgt spid="54284"/>
                                        </p:tgtEl>
                                      </p:cBhvr>
                                    </p:animEffect>
                                    <p:anim calcmode="lin" valueType="num">
                                      <p:cBhvr>
                                        <p:cTn id="30" dur="1822" tmFilter="0,0; 0.14,0.36; 0.43,0.73; 0.71,0.91; 1.0,1.0">
                                          <p:stCondLst>
                                            <p:cond delay="0"/>
                                          </p:stCondLst>
                                        </p:cTn>
                                        <p:tgtEl>
                                          <p:spTgt spid="5428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428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428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428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4284"/>
                                        </p:tgtEl>
                                        <p:attrNameLst>
                                          <p:attrName>ppt_y</p:attrName>
                                        </p:attrNameLst>
                                      </p:cBhvr>
                                      <p:tavLst>
                                        <p:tav tm="0" fmla="#ppt_y-sin(pi*$)/81">
                                          <p:val>
                                            <p:fltVal val="0"/>
                                          </p:val>
                                        </p:tav>
                                        <p:tav tm="100000">
                                          <p:val>
                                            <p:fltVal val="1"/>
                                          </p:val>
                                        </p:tav>
                                      </p:tavLst>
                                    </p:anim>
                                    <p:animScale>
                                      <p:cBhvr>
                                        <p:cTn id="35" dur="26">
                                          <p:stCondLst>
                                            <p:cond delay="650"/>
                                          </p:stCondLst>
                                        </p:cTn>
                                        <p:tgtEl>
                                          <p:spTgt spid="54284"/>
                                        </p:tgtEl>
                                      </p:cBhvr>
                                      <p:to x="100000" y="60000"/>
                                    </p:animScale>
                                    <p:animScale>
                                      <p:cBhvr>
                                        <p:cTn id="36" dur="166" decel="50000">
                                          <p:stCondLst>
                                            <p:cond delay="676"/>
                                          </p:stCondLst>
                                        </p:cTn>
                                        <p:tgtEl>
                                          <p:spTgt spid="54284"/>
                                        </p:tgtEl>
                                      </p:cBhvr>
                                      <p:to x="100000" y="100000"/>
                                    </p:animScale>
                                    <p:animScale>
                                      <p:cBhvr>
                                        <p:cTn id="37" dur="26">
                                          <p:stCondLst>
                                            <p:cond delay="1312"/>
                                          </p:stCondLst>
                                        </p:cTn>
                                        <p:tgtEl>
                                          <p:spTgt spid="54284"/>
                                        </p:tgtEl>
                                      </p:cBhvr>
                                      <p:to x="100000" y="80000"/>
                                    </p:animScale>
                                    <p:animScale>
                                      <p:cBhvr>
                                        <p:cTn id="38" dur="166" decel="50000">
                                          <p:stCondLst>
                                            <p:cond delay="1338"/>
                                          </p:stCondLst>
                                        </p:cTn>
                                        <p:tgtEl>
                                          <p:spTgt spid="54284"/>
                                        </p:tgtEl>
                                      </p:cBhvr>
                                      <p:to x="100000" y="100000"/>
                                    </p:animScale>
                                    <p:animScale>
                                      <p:cBhvr>
                                        <p:cTn id="39" dur="26">
                                          <p:stCondLst>
                                            <p:cond delay="1642"/>
                                          </p:stCondLst>
                                        </p:cTn>
                                        <p:tgtEl>
                                          <p:spTgt spid="54284"/>
                                        </p:tgtEl>
                                      </p:cBhvr>
                                      <p:to x="100000" y="90000"/>
                                    </p:animScale>
                                    <p:animScale>
                                      <p:cBhvr>
                                        <p:cTn id="40" dur="166" decel="50000">
                                          <p:stCondLst>
                                            <p:cond delay="1668"/>
                                          </p:stCondLst>
                                        </p:cTn>
                                        <p:tgtEl>
                                          <p:spTgt spid="54284"/>
                                        </p:tgtEl>
                                      </p:cBhvr>
                                      <p:to x="100000" y="100000"/>
                                    </p:animScale>
                                    <p:animScale>
                                      <p:cBhvr>
                                        <p:cTn id="41" dur="26">
                                          <p:stCondLst>
                                            <p:cond delay="1808"/>
                                          </p:stCondLst>
                                        </p:cTn>
                                        <p:tgtEl>
                                          <p:spTgt spid="54284"/>
                                        </p:tgtEl>
                                      </p:cBhvr>
                                      <p:to x="100000" y="95000"/>
                                    </p:animScale>
                                    <p:animScale>
                                      <p:cBhvr>
                                        <p:cTn id="42" dur="166" decel="50000">
                                          <p:stCondLst>
                                            <p:cond delay="1834"/>
                                          </p:stCondLst>
                                        </p:cTn>
                                        <p:tgtEl>
                                          <p:spTgt spid="5428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5" presetClass="entr" presetSubtype="0" fill="hold" nodeType="clickEffect">
                                  <p:stCondLst>
                                    <p:cond delay="0"/>
                                  </p:stCondLst>
                                  <p:childTnLst>
                                    <p:set>
                                      <p:cBhvr>
                                        <p:cTn id="46" dur="1" fill="hold">
                                          <p:stCondLst>
                                            <p:cond delay="0"/>
                                          </p:stCondLst>
                                        </p:cTn>
                                        <p:tgtEl>
                                          <p:spTgt spid="54286"/>
                                        </p:tgtEl>
                                        <p:attrNameLst>
                                          <p:attrName>style.visibility</p:attrName>
                                        </p:attrNameLst>
                                      </p:cBhvr>
                                      <p:to>
                                        <p:strVal val="visible"/>
                                      </p:to>
                                    </p:set>
                                    <p:anim calcmode="lin" valueType="num">
                                      <p:cBhvr>
                                        <p:cTn id="47" dur="500" decel="50000" fill="hold">
                                          <p:stCondLst>
                                            <p:cond delay="0"/>
                                          </p:stCondLst>
                                        </p:cTn>
                                        <p:tgtEl>
                                          <p:spTgt spid="54286"/>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54286"/>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54286"/>
                                        </p:tgtEl>
                                        <p:attrNameLst>
                                          <p:attrName>ppt_w</p:attrName>
                                        </p:attrNameLst>
                                      </p:cBhvr>
                                      <p:tavLst>
                                        <p:tav tm="0">
                                          <p:val>
                                            <p:strVal val="#ppt_w*.05"/>
                                          </p:val>
                                        </p:tav>
                                        <p:tav tm="100000">
                                          <p:val>
                                            <p:strVal val="#ppt_w"/>
                                          </p:val>
                                        </p:tav>
                                      </p:tavLst>
                                    </p:anim>
                                    <p:anim calcmode="lin" valueType="num">
                                      <p:cBhvr>
                                        <p:cTn id="50" dur="1000" fill="hold"/>
                                        <p:tgtEl>
                                          <p:spTgt spid="54286"/>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54286"/>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54286"/>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54286"/>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54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55302" name="Picture 6" descr="ÐÐ¾ÑÐ¾Ð¶ÐµÐµ Ð¸Ð·Ð¾Ð±ÑÐ°Ð¶ÐµÐ½Ð¸Ðµ"/>
          <p:cNvPicPr>
            <a:picLocks noChangeAspect="1" noChangeArrowheads="1"/>
          </p:cNvPicPr>
          <p:nvPr/>
        </p:nvPicPr>
        <p:blipFill>
          <a:blip r:embed="rId3"/>
          <a:srcRect/>
          <a:stretch>
            <a:fillRect/>
          </a:stretch>
        </p:blipFill>
        <p:spPr bwMode="auto">
          <a:xfrm>
            <a:off x="0" y="-142900"/>
            <a:ext cx="9144000" cy="7000900"/>
          </a:xfrm>
          <a:prstGeom prst="rect">
            <a:avLst/>
          </a:prstGeom>
          <a:noFill/>
        </p:spPr>
      </p:pic>
      <p:sp>
        <p:nvSpPr>
          <p:cNvPr id="2" name="Заголовок 1"/>
          <p:cNvSpPr>
            <a:spLocks noGrp="1"/>
          </p:cNvSpPr>
          <p:nvPr>
            <p:ph type="title"/>
          </p:nvPr>
        </p:nvSpPr>
        <p:spPr>
          <a:xfrm>
            <a:off x="714348" y="642918"/>
            <a:ext cx="8219340" cy="2000264"/>
          </a:xfrm>
        </p:spPr>
        <p:txBody>
          <a:bodyPr>
            <a:normAutofit fontScale="90000"/>
          </a:bodyPr>
          <a:lstStyle/>
          <a:p>
            <a:pPr lvl="0" algn="ctr"/>
            <a:r>
              <a:rPr lang="uk-UA" b="1" dirty="0" smtClean="0"/>
              <a:t/>
            </a:r>
            <a:br>
              <a:rPr lang="uk-UA" b="1" dirty="0" smtClean="0"/>
            </a:br>
            <a:r>
              <a:rPr lang="uk-UA" sz="6700" b="1" dirty="0" smtClean="0">
                <a:solidFill>
                  <a:srgbClr val="FF0000"/>
                </a:solidFill>
              </a:rPr>
              <a:t>Обмін ідеями </a:t>
            </a:r>
            <a:br>
              <a:rPr lang="uk-UA" sz="6700" b="1" dirty="0" smtClean="0">
                <a:solidFill>
                  <a:srgbClr val="FF0000"/>
                </a:solidFill>
              </a:rPr>
            </a:br>
            <a:r>
              <a:rPr lang="uk-UA" sz="6700" b="1" dirty="0" smtClean="0">
                <a:solidFill>
                  <a:srgbClr val="FF0000"/>
                </a:solidFill>
              </a:rPr>
              <a:t>«Як я це використаю?»</a:t>
            </a:r>
            <a:r>
              <a:rPr lang="uk-UA" sz="6700" dirty="0" smtClean="0">
                <a:solidFill>
                  <a:srgbClr val="FF0000"/>
                </a:solidFill>
              </a:rPr>
              <a:t/>
            </a:r>
            <a:br>
              <a:rPr lang="uk-UA" sz="6700" dirty="0" smtClean="0">
                <a:solidFill>
                  <a:srgbClr val="FF0000"/>
                </a:solidFill>
              </a:rPr>
            </a:br>
            <a:endParaRPr lang="uk-UA" sz="6700"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4276" name="AutoShape 4" descr="ÐÐ°ÑÑÐ¸Ð½ÐºÐ¸ Ð¿Ð¾ Ð·Ð°Ð¿ÑÐ¾ÑÑ Ð²Ð¾ÑÐºÐ¾Ð±Ð¾Ð²Ð¸Ñ Ð³ÐµÐ¾ÐºÐ¾Ð½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54278" name="AutoShape 6" descr="ÐÐ°ÑÑÐ¸Ð½ÐºÐ¸ Ð¿Ð¾ Ð·Ð°Ð¿ÑÐ¾ÑÑ Ð²Ð¾ÑÐºÐ¾Ð±Ð¾Ð²Ð¸Ñ Ð³ÐµÐ¾ÐºÐ¾Ð½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1026" name="Picture 2" descr="Результат пошуку зображень за запитом стрічки"/>
          <p:cNvPicPr>
            <a:picLocks noChangeAspect="1" noChangeArrowheads="1"/>
          </p:cNvPicPr>
          <p:nvPr/>
        </p:nvPicPr>
        <p:blipFill>
          <a:blip r:embed="rId3"/>
          <a:srcRect/>
          <a:stretch>
            <a:fillRect/>
          </a:stretch>
        </p:blipFill>
        <p:spPr bwMode="auto">
          <a:xfrm>
            <a:off x="1571604" y="1000108"/>
            <a:ext cx="6740705" cy="4500594"/>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4276" name="AutoShape 4" descr="ÐÐ°ÑÑÐ¸Ð½ÐºÐ¸ Ð¿Ð¾ Ð·Ð°Ð¿ÑÐ¾ÑÑ Ð²Ð¾ÑÐºÐ¾Ð±Ð¾Ð²Ð¸Ñ Ð³ÐµÐ¾ÐºÐ¾Ð½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54278" name="AutoShape 6" descr="ÐÐ°ÑÑÐ¸Ð½ÐºÐ¸ Ð¿Ð¾ Ð·Ð°Ð¿ÑÐ¾ÑÑ Ð²Ð¾ÑÐºÐ¾Ð±Ð¾Ð²Ð¸Ñ Ð³ÐµÐ¾ÐºÐ¾Ð½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21506" name="AutoShape 2" descr="Результат пошуку зображень за запитом картинка аркуш паперу"/>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1508" name="AutoShape 4" descr="Результат пошуку зображень за запитом картинка аркуш паперу"/>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1510" name="AutoShape 6" descr="Результат пошуку зображень за запитом картинка аркуш паперу"/>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1512" name="AutoShape 8" descr="Результат пошуку зображень за запитом картинка аркуш паперу"/>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1514" name="Picture 10" descr="Результат пошуку зображень за запитом картинка аркуш паперу"/>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14678" y="857232"/>
            <a:ext cx="3500462" cy="471490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6" name="Rectangle 3"/>
          <p:cNvSpPr txBox="1">
            <a:spLocks noChangeArrowheads="1"/>
          </p:cNvSpPr>
          <p:nvPr/>
        </p:nvSpPr>
        <p:spPr bwMode="auto">
          <a:xfrm>
            <a:off x="6005513" y="2276475"/>
            <a:ext cx="2709862" cy="1873250"/>
          </a:xfrm>
          <a:prstGeom prst="rect">
            <a:avLst/>
          </a:prstGeom>
          <a:noFill/>
          <a:ln w="9525">
            <a:noFill/>
            <a:miter lim="800000"/>
            <a:headEnd/>
            <a:tailEnd/>
          </a:ln>
          <a:effectLst/>
        </p:spPr>
        <p:txBody>
          <a:bodyPr/>
          <a:lst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0" indent="0" algn="r" eaLnBrk="1" hangingPunct="1">
              <a:buFont typeface="Wingdings" pitchFamily="2" charset="2"/>
              <a:buNone/>
              <a:defRPr/>
            </a:pPr>
            <a:r>
              <a:rPr lang="uk-UA" sz="1800" dirty="0">
                <a:solidFill>
                  <a:srgbClr val="002060"/>
                </a:solidFill>
              </a:rPr>
              <a:t>– це </a:t>
            </a:r>
            <a:r>
              <a:rPr lang="uk-UA" sz="1800" b="1" dirty="0" smtClean="0">
                <a:solidFill>
                  <a:srgbClr val="002060"/>
                </a:solidFill>
              </a:rPr>
              <a:t>ДЕРЖАВНИЙ</a:t>
            </a:r>
            <a:r>
              <a:rPr lang="uk-UA" sz="1800" dirty="0" smtClean="0">
                <a:solidFill>
                  <a:srgbClr val="002060"/>
                </a:solidFill>
              </a:rPr>
              <a:t> </a:t>
            </a:r>
            <a:r>
              <a:rPr lang="ru-RU" sz="1800" b="1" dirty="0" smtClean="0">
                <a:solidFill>
                  <a:srgbClr val="002060"/>
                </a:solidFill>
              </a:rPr>
              <a:t>СТАНДАРТ </a:t>
            </a:r>
            <a:r>
              <a:rPr lang="ru-RU" sz="1800" b="1" dirty="0">
                <a:solidFill>
                  <a:srgbClr val="002060"/>
                </a:solidFill>
              </a:rPr>
              <a:t>ДОШКІЛЬНОЇ ОСВІТИ</a:t>
            </a:r>
            <a:r>
              <a:rPr lang="uk-UA" sz="1800" dirty="0" smtClean="0">
                <a:solidFill>
                  <a:srgbClr val="002060"/>
                </a:solidFill>
              </a:rPr>
              <a:t> </a:t>
            </a:r>
            <a:br>
              <a:rPr lang="uk-UA" sz="1800" dirty="0" smtClean="0">
                <a:solidFill>
                  <a:srgbClr val="002060"/>
                </a:solidFill>
              </a:rPr>
            </a:br>
            <a:r>
              <a:rPr lang="uk-UA" sz="1400" dirty="0" smtClean="0">
                <a:solidFill>
                  <a:srgbClr val="002060"/>
                </a:solidFill>
              </a:rPr>
              <a:t>(далі – Стандарт), </a:t>
            </a:r>
            <a:br>
              <a:rPr lang="uk-UA" sz="1400" dirty="0" smtClean="0">
                <a:solidFill>
                  <a:srgbClr val="002060"/>
                </a:solidFill>
              </a:rPr>
            </a:br>
            <a:r>
              <a:rPr lang="uk-UA" sz="1800" dirty="0" smtClean="0">
                <a:solidFill>
                  <a:srgbClr val="002060"/>
                </a:solidFill>
              </a:rPr>
              <a:t>що визначає:</a:t>
            </a:r>
          </a:p>
          <a:p>
            <a:pPr marL="0" indent="0" algn="r" eaLnBrk="1" hangingPunct="1">
              <a:buFont typeface="Wingdings" pitchFamily="2" charset="2"/>
              <a:buNone/>
              <a:defRPr/>
            </a:pPr>
            <a:r>
              <a:rPr lang="uk-UA" sz="1800" dirty="0" smtClean="0">
                <a:solidFill>
                  <a:srgbClr val="002060"/>
                </a:solidFill>
              </a:rPr>
              <a:t> </a:t>
            </a:r>
          </a:p>
          <a:p>
            <a:pPr marL="0" indent="0" algn="r" eaLnBrk="1" hangingPunct="1">
              <a:buFont typeface="Wingdings" pitchFamily="2" charset="2"/>
              <a:buNone/>
              <a:defRPr/>
            </a:pPr>
            <a:endParaRPr lang="ru-RU" sz="1800" kern="0" dirty="0" smtClean="0"/>
          </a:p>
        </p:txBody>
      </p:sp>
      <p:sp>
        <p:nvSpPr>
          <p:cNvPr id="7" name="Rectangle 3"/>
          <p:cNvSpPr txBox="1">
            <a:spLocks noChangeArrowheads="1"/>
          </p:cNvSpPr>
          <p:nvPr/>
        </p:nvSpPr>
        <p:spPr bwMode="auto">
          <a:xfrm>
            <a:off x="920750" y="4365625"/>
            <a:ext cx="7794625" cy="1871663"/>
          </a:xfrm>
          <a:prstGeom prst="rect">
            <a:avLst/>
          </a:prstGeom>
          <a:noFill/>
          <a:ln w="9525">
            <a:noFill/>
            <a:miter lim="800000"/>
            <a:headEnd/>
            <a:tailEnd/>
          </a:ln>
          <a:effectLst/>
        </p:spPr>
        <p:txBody>
          <a:bodyPr/>
          <a:lst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0" indent="0" algn="r" eaLnBrk="1" hangingPunct="1">
              <a:buFont typeface="Wingdings" pitchFamily="2" charset="2"/>
              <a:buNone/>
              <a:defRPr/>
            </a:pPr>
            <a:r>
              <a:rPr lang="uk-UA" sz="1800" dirty="0" smtClean="0">
                <a:solidFill>
                  <a:srgbClr val="002060"/>
                </a:solidFill>
              </a:rPr>
              <a:t> </a:t>
            </a:r>
          </a:p>
          <a:p>
            <a:pPr marL="0" indent="0" algn="r" eaLnBrk="1" hangingPunct="1">
              <a:buFont typeface="Wingdings" pitchFamily="2" charset="2"/>
              <a:buNone/>
              <a:defRPr/>
            </a:pPr>
            <a:r>
              <a:rPr lang="uk-UA" sz="1800" b="1" dirty="0" smtClean="0">
                <a:solidFill>
                  <a:srgbClr val="002060"/>
                </a:solidFill>
              </a:rPr>
              <a:t>вимоги </a:t>
            </a:r>
            <a:r>
              <a:rPr lang="uk-UA" sz="1800" b="1" dirty="0">
                <a:solidFill>
                  <a:srgbClr val="002060"/>
                </a:solidFill>
              </a:rPr>
              <a:t>до обов’язкових компетентностей та результатів освіти дитини дошкільного віку (6 (7) років</a:t>
            </a:r>
            <a:r>
              <a:rPr lang="uk-UA" sz="1800" b="1" dirty="0" smtClean="0">
                <a:solidFill>
                  <a:srgbClr val="002060"/>
                </a:solidFill>
              </a:rPr>
              <a:t>)</a:t>
            </a:r>
          </a:p>
          <a:p>
            <a:pPr marL="0" indent="0" algn="r" eaLnBrk="1" hangingPunct="1">
              <a:buFont typeface="Wingdings" pitchFamily="2" charset="2"/>
              <a:buNone/>
              <a:defRPr/>
            </a:pPr>
            <a:r>
              <a:rPr lang="uk-UA" sz="1800" b="1" dirty="0" smtClean="0">
                <a:solidFill>
                  <a:srgbClr val="002060"/>
                </a:solidFill>
              </a:rPr>
              <a:t> </a:t>
            </a:r>
            <a:r>
              <a:rPr lang="en-US" sz="1800" b="1" dirty="0" smtClean="0">
                <a:solidFill>
                  <a:srgbClr val="002060"/>
                </a:solidFill>
              </a:rPr>
              <a:t/>
            </a:r>
            <a:br>
              <a:rPr lang="en-US" sz="1800" b="1" dirty="0" smtClean="0">
                <a:solidFill>
                  <a:srgbClr val="002060"/>
                </a:solidFill>
              </a:rPr>
            </a:br>
            <a:r>
              <a:rPr lang="uk-UA" sz="1800" b="1" dirty="0" smtClean="0">
                <a:solidFill>
                  <a:srgbClr val="002060"/>
                </a:solidFill>
              </a:rPr>
              <a:t>умови</a:t>
            </a:r>
            <a:r>
              <a:rPr lang="uk-UA" sz="1800" b="1" dirty="0">
                <a:solidFill>
                  <a:srgbClr val="002060"/>
                </a:solidFill>
              </a:rPr>
              <a:t>, за яких вони можуть бути досягнуті </a:t>
            </a:r>
            <a:r>
              <a:rPr lang="uk-UA" sz="1800" b="1" dirty="0" smtClean="0">
                <a:solidFill>
                  <a:srgbClr val="002060"/>
                </a:solidFill>
              </a:rPr>
              <a:t/>
            </a:r>
            <a:br>
              <a:rPr lang="uk-UA" sz="1800" b="1" dirty="0" smtClean="0">
                <a:solidFill>
                  <a:srgbClr val="002060"/>
                </a:solidFill>
              </a:rPr>
            </a:br>
            <a:r>
              <a:rPr lang="uk-UA" sz="1800" b="1" dirty="0" smtClean="0">
                <a:solidFill>
                  <a:srgbClr val="002060"/>
                </a:solidFill>
              </a:rPr>
              <a:t>відповідно </a:t>
            </a:r>
            <a:r>
              <a:rPr lang="uk-UA" sz="1800" b="1" dirty="0">
                <a:solidFill>
                  <a:srgbClr val="002060"/>
                </a:solidFill>
              </a:rPr>
              <a:t>до </a:t>
            </a:r>
            <a:r>
              <a:rPr lang="uk-UA" sz="1800" b="1" dirty="0" smtClean="0">
                <a:solidFill>
                  <a:srgbClr val="002060"/>
                </a:solidFill>
              </a:rPr>
              <a:t>міжнародних </a:t>
            </a:r>
            <a:r>
              <a:rPr lang="uk-UA" sz="1800" b="1" dirty="0">
                <a:solidFill>
                  <a:srgbClr val="002060"/>
                </a:solidFill>
              </a:rPr>
              <a:t>стандартів якості </a:t>
            </a:r>
            <a:r>
              <a:rPr lang="uk-UA" sz="1800" b="1" dirty="0" smtClean="0">
                <a:solidFill>
                  <a:srgbClr val="002060"/>
                </a:solidFill>
              </a:rPr>
              <a:t>освіти</a:t>
            </a:r>
            <a:r>
              <a:rPr lang="uk-UA" sz="1800" b="1" dirty="0" smtClean="0"/>
              <a:t> </a:t>
            </a:r>
            <a:endParaRPr lang="uk-UA" sz="1800" b="1" dirty="0"/>
          </a:p>
          <a:p>
            <a:pPr marL="0" indent="0" algn="r" eaLnBrk="1" hangingPunct="1">
              <a:buFont typeface="Wingdings" pitchFamily="2" charset="2"/>
              <a:buNone/>
              <a:defRPr/>
            </a:pPr>
            <a:endParaRPr lang="ru-RU" sz="1800" kern="0" dirty="0" smtClean="0"/>
          </a:p>
        </p:txBody>
      </p:sp>
      <p:pic>
        <p:nvPicPr>
          <p:cNvPr id="3076" name="Рисунок 7"/>
          <p:cNvPicPr>
            <a:picLocks noChangeAspect="1"/>
          </p:cNvPicPr>
          <p:nvPr/>
        </p:nvPicPr>
        <p:blipFill>
          <a:blip r:embed="rId3"/>
          <a:srcRect/>
          <a:stretch>
            <a:fillRect/>
          </a:stretch>
        </p:blipFill>
        <p:spPr bwMode="auto">
          <a:xfrm>
            <a:off x="1142976" y="357166"/>
            <a:ext cx="4921329" cy="3500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098" name="Rectangle 2"/>
          <p:cNvSpPr>
            <a:spLocks noGrp="1" noChangeArrowheads="1"/>
          </p:cNvSpPr>
          <p:nvPr>
            <p:ph type="title"/>
          </p:nvPr>
        </p:nvSpPr>
        <p:spPr>
          <a:xfrm>
            <a:off x="1214413" y="555625"/>
            <a:ext cx="5857917" cy="503238"/>
          </a:xfrm>
          <a:solidFill>
            <a:srgbClr val="FFFF00"/>
          </a:solidFill>
        </p:spPr>
        <p:txBody>
          <a:bodyPr/>
          <a:lstStyle/>
          <a:p>
            <a:pPr algn="ctr" eaLnBrk="1" hangingPunct="1"/>
            <a:r>
              <a:rPr lang="uk-UA" altLang="uk-UA" sz="2200" b="1" dirty="0" smtClean="0">
                <a:solidFill>
                  <a:srgbClr val="002060"/>
                </a:solidFill>
              </a:rPr>
              <a:t>МЕТА СТАНДАРТУ</a:t>
            </a:r>
            <a:endParaRPr lang="ru-RU" altLang="uk-UA" sz="2200" b="1" dirty="0" smtClean="0">
              <a:solidFill>
                <a:srgbClr val="002060"/>
              </a:solidFill>
            </a:endParaRPr>
          </a:p>
        </p:txBody>
      </p:sp>
      <p:sp>
        <p:nvSpPr>
          <p:cNvPr id="6" name="Rectangle 3"/>
          <p:cNvSpPr txBox="1">
            <a:spLocks noChangeArrowheads="1"/>
          </p:cNvSpPr>
          <p:nvPr/>
        </p:nvSpPr>
        <p:spPr bwMode="auto">
          <a:xfrm>
            <a:off x="788988" y="2636838"/>
            <a:ext cx="7781925" cy="2879725"/>
          </a:xfrm>
          <a:prstGeom prst="rect">
            <a:avLst/>
          </a:prstGeom>
          <a:noFill/>
          <a:ln w="9525">
            <a:noFill/>
            <a:miter lim="800000"/>
            <a:headEnd/>
            <a:tailEnd/>
          </a:ln>
          <a:effectLst/>
        </p:spPr>
        <p:txBody>
          <a:bodyPr/>
          <a:lst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eaLnBrk="1" hangingPunct="1">
              <a:buFont typeface="Wingdings" pitchFamily="2" charset="2"/>
              <a:buChar char="v"/>
              <a:defRPr/>
            </a:pPr>
            <a:r>
              <a:rPr lang="uk-UA" sz="1800" b="1" dirty="0" smtClean="0">
                <a:solidFill>
                  <a:srgbClr val="002060"/>
                </a:solidFill>
              </a:rPr>
              <a:t>збереження </a:t>
            </a:r>
            <a:r>
              <a:rPr lang="uk-UA" sz="1800" b="1" dirty="0">
                <a:solidFill>
                  <a:srgbClr val="002060"/>
                </a:solidFill>
              </a:rPr>
              <a:t>самоцінності дошкільного </a:t>
            </a:r>
            <a:r>
              <a:rPr lang="uk-UA" sz="1800" b="1" dirty="0" smtClean="0">
                <a:solidFill>
                  <a:srgbClr val="002060"/>
                </a:solidFill>
              </a:rPr>
              <a:t>дитинства</a:t>
            </a:r>
          </a:p>
          <a:p>
            <a:pPr eaLnBrk="1" hangingPunct="1">
              <a:buFont typeface="Wingdings" pitchFamily="2" charset="2"/>
              <a:buChar char="v"/>
              <a:defRPr/>
            </a:pPr>
            <a:endParaRPr lang="uk-UA" sz="1800" b="1" dirty="0" smtClean="0">
              <a:solidFill>
                <a:srgbClr val="002060"/>
              </a:solidFill>
            </a:endParaRPr>
          </a:p>
          <a:p>
            <a:pPr eaLnBrk="1" hangingPunct="1">
              <a:buFont typeface="Wingdings" pitchFamily="2" charset="2"/>
              <a:buChar char="v"/>
              <a:defRPr/>
            </a:pPr>
            <a:r>
              <a:rPr lang="uk-UA" sz="1800" b="1" dirty="0" smtClean="0">
                <a:solidFill>
                  <a:srgbClr val="002060"/>
                </a:solidFill>
              </a:rPr>
              <a:t>визначення </a:t>
            </a:r>
            <a:r>
              <a:rPr lang="uk-UA" sz="1800" b="1" dirty="0">
                <a:solidFill>
                  <a:srgbClr val="002060"/>
                </a:solidFill>
              </a:rPr>
              <a:t>особливостей та вимог </a:t>
            </a:r>
            <a:r>
              <a:rPr lang="uk-UA" sz="1800" b="1" dirty="0" smtClean="0">
                <a:solidFill>
                  <a:srgbClr val="002060"/>
                </a:solidFill>
              </a:rPr>
              <a:t/>
            </a:r>
            <a:br>
              <a:rPr lang="uk-UA" sz="1800" b="1" dirty="0" smtClean="0">
                <a:solidFill>
                  <a:srgbClr val="002060"/>
                </a:solidFill>
              </a:rPr>
            </a:br>
            <a:r>
              <a:rPr lang="uk-UA" sz="1800" b="1" dirty="0" smtClean="0">
                <a:solidFill>
                  <a:srgbClr val="002060"/>
                </a:solidFill>
              </a:rPr>
              <a:t>до </a:t>
            </a:r>
            <a:r>
              <a:rPr lang="uk-UA" sz="1800" b="1" dirty="0">
                <a:solidFill>
                  <a:srgbClr val="002060"/>
                </a:solidFill>
              </a:rPr>
              <a:t>рівня розвиненості, освіченості та </a:t>
            </a:r>
            <a:r>
              <a:rPr lang="uk-UA" sz="1800" b="1" dirty="0" smtClean="0">
                <a:solidFill>
                  <a:srgbClr val="002060"/>
                </a:solidFill>
              </a:rPr>
              <a:t/>
            </a:r>
            <a:br>
              <a:rPr lang="uk-UA" sz="1800" b="1" dirty="0" smtClean="0">
                <a:solidFill>
                  <a:srgbClr val="002060"/>
                </a:solidFill>
              </a:rPr>
            </a:br>
            <a:r>
              <a:rPr lang="uk-UA" sz="1800" b="1" dirty="0" smtClean="0">
                <a:solidFill>
                  <a:srgbClr val="002060"/>
                </a:solidFill>
              </a:rPr>
              <a:t>вихованості </a:t>
            </a:r>
            <a:r>
              <a:rPr lang="uk-UA" sz="1800" b="1" dirty="0">
                <a:solidFill>
                  <a:srgbClr val="002060"/>
                </a:solidFill>
              </a:rPr>
              <a:t>дитини дошкільного </a:t>
            </a:r>
            <a:r>
              <a:rPr lang="uk-UA" sz="1800" b="1" dirty="0" smtClean="0">
                <a:solidFill>
                  <a:srgbClr val="002060"/>
                </a:solidFill>
              </a:rPr>
              <a:t>віку</a:t>
            </a:r>
          </a:p>
          <a:p>
            <a:pPr eaLnBrk="1" hangingPunct="1">
              <a:buFont typeface="Wingdings" pitchFamily="2" charset="2"/>
              <a:buChar char="v"/>
              <a:defRPr/>
            </a:pPr>
            <a:endParaRPr lang="uk-UA" sz="1800" b="1" dirty="0" smtClean="0">
              <a:solidFill>
                <a:srgbClr val="002060"/>
              </a:solidFill>
            </a:endParaRPr>
          </a:p>
          <a:p>
            <a:pPr eaLnBrk="1" hangingPunct="1">
              <a:buFont typeface="Wingdings" pitchFamily="2" charset="2"/>
              <a:buChar char="v"/>
              <a:defRPr/>
            </a:pPr>
            <a:r>
              <a:rPr lang="uk-UA" sz="1800" b="1" dirty="0" smtClean="0">
                <a:solidFill>
                  <a:srgbClr val="002060"/>
                </a:solidFill>
              </a:rPr>
              <a:t>забезпечення </a:t>
            </a:r>
            <a:r>
              <a:rPr lang="uk-UA" sz="1800" b="1" dirty="0">
                <a:solidFill>
                  <a:srgbClr val="002060"/>
                </a:solidFill>
              </a:rPr>
              <a:t>наступності між дошкільною та </a:t>
            </a:r>
            <a:r>
              <a:rPr lang="uk-UA" sz="1800" b="1" dirty="0" smtClean="0">
                <a:solidFill>
                  <a:srgbClr val="002060"/>
                </a:solidFill>
              </a:rPr>
              <a:t/>
            </a:r>
            <a:br>
              <a:rPr lang="uk-UA" sz="1800" b="1" dirty="0" smtClean="0">
                <a:solidFill>
                  <a:srgbClr val="002060"/>
                </a:solidFill>
              </a:rPr>
            </a:br>
            <a:r>
              <a:rPr lang="uk-UA" sz="1800" b="1" dirty="0" smtClean="0">
                <a:solidFill>
                  <a:srgbClr val="002060"/>
                </a:solidFill>
              </a:rPr>
              <a:t>початковою </a:t>
            </a:r>
            <a:r>
              <a:rPr lang="uk-UA" sz="1800" b="1" dirty="0">
                <a:solidFill>
                  <a:srgbClr val="002060"/>
                </a:solidFill>
              </a:rPr>
              <a:t>освітою</a:t>
            </a:r>
            <a:endParaRPr lang="ru-RU" sz="1800" b="1" kern="0" dirty="0" smtClean="0">
              <a:solidFill>
                <a:srgbClr val="002060"/>
              </a:solidFill>
            </a:endParaRPr>
          </a:p>
        </p:txBody>
      </p:sp>
      <p:sp>
        <p:nvSpPr>
          <p:cNvPr id="4" name="Rectangle 2"/>
          <p:cNvSpPr txBox="1">
            <a:spLocks noChangeArrowheads="1"/>
          </p:cNvSpPr>
          <p:nvPr/>
        </p:nvSpPr>
        <p:spPr bwMode="auto">
          <a:xfrm>
            <a:off x="2017713" y="6237288"/>
            <a:ext cx="7018337" cy="352425"/>
          </a:xfrm>
          <a:prstGeom prst="rect">
            <a:avLst/>
          </a:prstGeom>
          <a:solidFill>
            <a:srgbClr val="FFFF00"/>
          </a:solidFill>
          <a:ln w="9525">
            <a:noFill/>
            <a:miter lim="800000"/>
            <a:headEnd/>
            <a:tailEnd/>
          </a:ln>
          <a:effectLst/>
        </p:spPr>
        <p:txBody>
          <a:bodyPr anchor="b"/>
          <a:lst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r" eaLnBrk="1" hangingPunct="1">
              <a:defRPr/>
            </a:pPr>
            <a:r>
              <a:rPr lang="ru-RU" sz="1400" b="1" kern="0" dirty="0" smtClean="0">
                <a:solidFill>
                  <a:srgbClr val="002060"/>
                </a:solidFill>
              </a:rPr>
              <a:t>БАЗОВИЙ КОМПОНЕНТ ДОШКІЛЬНОЇ ОСВІТИ. НОВА РЕДАКЦІЯ</a:t>
            </a:r>
            <a:endParaRPr lang="ru-RU" sz="1400" b="1" kern="0" dirty="0">
              <a:solidFill>
                <a:srgbClr val="002060"/>
              </a:solidFill>
            </a:endParaRPr>
          </a:p>
        </p:txBody>
      </p:sp>
      <p:pic>
        <p:nvPicPr>
          <p:cNvPr id="4101" name="Рисунок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94550" y="201613"/>
            <a:ext cx="1751013" cy="1211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122" name="Rectangle 2"/>
          <p:cNvSpPr>
            <a:spLocks noGrp="1" noChangeArrowheads="1"/>
          </p:cNvSpPr>
          <p:nvPr>
            <p:ph type="title"/>
          </p:nvPr>
        </p:nvSpPr>
        <p:spPr>
          <a:xfrm>
            <a:off x="1285852" y="642918"/>
            <a:ext cx="5643603" cy="503238"/>
          </a:xfrm>
          <a:solidFill>
            <a:srgbClr val="FFFF00"/>
          </a:solidFill>
        </p:spPr>
        <p:txBody>
          <a:bodyPr/>
          <a:lstStyle/>
          <a:p>
            <a:pPr algn="ctr" eaLnBrk="1" hangingPunct="1"/>
            <a:r>
              <a:rPr lang="uk-UA" altLang="uk-UA" sz="2200" b="1" dirty="0" smtClean="0">
                <a:solidFill>
                  <a:srgbClr val="002060"/>
                </a:solidFill>
              </a:rPr>
              <a:t>НОВІ СКЛАДНИКИ СТАНДАРТУ</a:t>
            </a:r>
            <a:endParaRPr lang="ru-RU" altLang="uk-UA" sz="2200" b="1" dirty="0" smtClean="0">
              <a:solidFill>
                <a:srgbClr val="002060"/>
              </a:solidFill>
            </a:endParaRPr>
          </a:p>
        </p:txBody>
      </p:sp>
      <p:sp>
        <p:nvSpPr>
          <p:cNvPr id="5123" name="Rectangle 3"/>
          <p:cNvSpPr txBox="1">
            <a:spLocks noChangeArrowheads="1"/>
          </p:cNvSpPr>
          <p:nvPr/>
        </p:nvSpPr>
        <p:spPr bwMode="auto">
          <a:xfrm>
            <a:off x="827088" y="1428736"/>
            <a:ext cx="7783512" cy="4664089"/>
          </a:xfrm>
          <a:prstGeom prst="rect">
            <a:avLst/>
          </a:prstGeom>
          <a:noFill/>
          <a:ln w="9525">
            <a:noFill/>
            <a:miter lim="800000"/>
            <a:headEnd/>
            <a:tailEnd/>
          </a:ln>
        </p:spPr>
        <p:txBody>
          <a:bodyPr/>
          <a:lstStyle/>
          <a:p>
            <a:pPr marL="469900" indent="-469900" eaLnBrk="1" hangingPunct="1">
              <a:spcBef>
                <a:spcPct val="20000"/>
              </a:spcBef>
              <a:buClr>
                <a:schemeClr val="accent2"/>
              </a:buClr>
              <a:buFont typeface="Wingdings" pitchFamily="2" charset="2"/>
              <a:buChar char="Ø"/>
            </a:pPr>
            <a:r>
              <a:rPr lang="uk-UA" altLang="uk-UA" sz="1400" b="1" dirty="0">
                <a:solidFill>
                  <a:srgbClr val="002060"/>
                </a:solidFill>
              </a:rPr>
              <a:t>цінності дошкільної освіти </a:t>
            </a:r>
          </a:p>
          <a:p>
            <a:pPr marL="469900" indent="-469900" eaLnBrk="1" hangingPunct="1">
              <a:spcBef>
                <a:spcPct val="20000"/>
              </a:spcBef>
              <a:buClr>
                <a:schemeClr val="accent2"/>
              </a:buClr>
              <a:buFont typeface="Wingdings" pitchFamily="2" charset="2"/>
              <a:buChar char="Ø"/>
            </a:pPr>
            <a:r>
              <a:rPr lang="uk-UA" altLang="uk-UA" sz="1400" b="1" dirty="0">
                <a:solidFill>
                  <a:srgbClr val="002060"/>
                </a:solidFill>
              </a:rPr>
              <a:t>базові принципи реалізації стандартів дошкільної освіти</a:t>
            </a:r>
          </a:p>
          <a:p>
            <a:pPr marL="469900" indent="-469900" eaLnBrk="1" hangingPunct="1">
              <a:spcBef>
                <a:spcPct val="20000"/>
              </a:spcBef>
              <a:buClr>
                <a:schemeClr val="accent2"/>
              </a:buClr>
              <a:buFont typeface="Wingdings" pitchFamily="2" charset="2"/>
              <a:buChar char="Ø"/>
            </a:pPr>
            <a:r>
              <a:rPr lang="uk-UA" altLang="uk-UA" sz="1400" b="1" dirty="0">
                <a:solidFill>
                  <a:srgbClr val="002060"/>
                </a:solidFill>
              </a:rPr>
              <a:t>умови реалізації Базового компонента дошкільної освіти</a:t>
            </a:r>
          </a:p>
          <a:p>
            <a:pPr marL="469900" indent="-469900" eaLnBrk="1" hangingPunct="1">
              <a:spcBef>
                <a:spcPct val="20000"/>
              </a:spcBef>
              <a:buClr>
                <a:schemeClr val="accent2"/>
              </a:buClr>
              <a:buFont typeface="Wingdings" pitchFamily="2" charset="2"/>
              <a:buChar char="Ø"/>
            </a:pPr>
            <a:r>
              <a:rPr lang="uk-UA" altLang="uk-UA" sz="1400" b="1" dirty="0">
                <a:solidFill>
                  <a:srgbClr val="002060"/>
                </a:solidFill>
              </a:rPr>
              <a:t>відповідальність сім’ї за розвиток дитини</a:t>
            </a:r>
          </a:p>
          <a:p>
            <a:pPr marL="469900" indent="-469900" eaLnBrk="1" hangingPunct="1">
              <a:spcBef>
                <a:spcPct val="20000"/>
              </a:spcBef>
              <a:buClr>
                <a:schemeClr val="accent2"/>
              </a:buClr>
              <a:buFont typeface="Wingdings" pitchFamily="2" charset="2"/>
              <a:buChar char="Ø"/>
            </a:pPr>
            <a:r>
              <a:rPr lang="uk-UA" altLang="uk-UA" sz="1400" b="1" dirty="0">
                <a:solidFill>
                  <a:srgbClr val="002060"/>
                </a:solidFill>
              </a:rPr>
              <a:t>взаємодія закладів дошкільної освіти з родинами дітей </a:t>
            </a:r>
            <a:br>
              <a:rPr lang="uk-UA" altLang="uk-UA" sz="1400" b="1" dirty="0">
                <a:solidFill>
                  <a:srgbClr val="002060"/>
                </a:solidFill>
              </a:rPr>
            </a:br>
            <a:r>
              <a:rPr lang="uk-UA" altLang="uk-UA" sz="1400" b="1" dirty="0">
                <a:solidFill>
                  <a:srgbClr val="002060"/>
                </a:solidFill>
              </a:rPr>
              <a:t>як учасниками освітнього процесу</a:t>
            </a:r>
          </a:p>
          <a:p>
            <a:pPr marL="469900" indent="-469900" eaLnBrk="1" hangingPunct="1">
              <a:spcBef>
                <a:spcPct val="20000"/>
              </a:spcBef>
              <a:buClr>
                <a:schemeClr val="accent2"/>
              </a:buClr>
              <a:buFont typeface="Wingdings" pitchFamily="2" charset="2"/>
              <a:buChar char="Ø"/>
            </a:pPr>
            <a:r>
              <a:rPr lang="uk-UA" altLang="uk-UA" sz="1400" b="1" dirty="0">
                <a:solidFill>
                  <a:srgbClr val="002060"/>
                </a:solidFill>
              </a:rPr>
              <a:t>педагог/вихователь як фахівець, який стимулює </a:t>
            </a:r>
            <a:br>
              <a:rPr lang="uk-UA" altLang="uk-UA" sz="1400" b="1" dirty="0">
                <a:solidFill>
                  <a:srgbClr val="002060"/>
                </a:solidFill>
              </a:rPr>
            </a:br>
            <a:r>
              <a:rPr lang="uk-UA" altLang="uk-UA" sz="1400" b="1" dirty="0">
                <a:solidFill>
                  <a:srgbClr val="002060"/>
                </a:solidFill>
              </a:rPr>
              <a:t>процес розвитку дитини</a:t>
            </a:r>
          </a:p>
          <a:p>
            <a:pPr marL="469900" indent="-469900" eaLnBrk="1" hangingPunct="1">
              <a:spcBef>
                <a:spcPct val="20000"/>
              </a:spcBef>
              <a:buClr>
                <a:schemeClr val="accent2"/>
              </a:buClr>
              <a:buFont typeface="Wingdings" pitchFamily="2" charset="2"/>
              <a:buChar char="Ø"/>
            </a:pPr>
            <a:r>
              <a:rPr lang="uk-UA" altLang="uk-UA" sz="1400" b="1" dirty="0">
                <a:solidFill>
                  <a:srgbClr val="002060"/>
                </a:solidFill>
              </a:rPr>
              <a:t>зміст та організація освітнього процесу</a:t>
            </a:r>
          </a:p>
          <a:p>
            <a:pPr marL="469900" indent="-469900" eaLnBrk="1" hangingPunct="1">
              <a:spcBef>
                <a:spcPct val="20000"/>
              </a:spcBef>
              <a:buClr>
                <a:schemeClr val="accent2"/>
              </a:buClr>
              <a:buFont typeface="Wingdings" pitchFamily="2" charset="2"/>
              <a:buChar char="Ø"/>
            </a:pPr>
            <a:r>
              <a:rPr lang="uk-UA" altLang="uk-UA" sz="1400" b="1" dirty="0">
                <a:solidFill>
                  <a:srgbClr val="002060"/>
                </a:solidFill>
              </a:rPr>
              <a:t>розвивальне освітнє середовище закладу дошкільної освіти</a:t>
            </a:r>
          </a:p>
          <a:p>
            <a:pPr marL="469900" indent="-469900" eaLnBrk="1" hangingPunct="1">
              <a:spcBef>
                <a:spcPct val="20000"/>
              </a:spcBef>
              <a:buClr>
                <a:schemeClr val="accent2"/>
              </a:buClr>
              <a:buFont typeface="Wingdings" pitchFamily="2" charset="2"/>
              <a:buChar char="Ø"/>
            </a:pPr>
            <a:r>
              <a:rPr lang="uk-UA" altLang="uk-UA" sz="1400" b="1" dirty="0">
                <a:solidFill>
                  <a:srgbClr val="002060"/>
                </a:solidFill>
              </a:rPr>
              <a:t>наступність між дошкільною та початковою освітою в реалізації перспектив розвитку дитини</a:t>
            </a:r>
          </a:p>
          <a:p>
            <a:pPr marL="469900" indent="-469900" eaLnBrk="1" hangingPunct="1">
              <a:spcBef>
                <a:spcPct val="20000"/>
              </a:spcBef>
              <a:buClr>
                <a:schemeClr val="accent2"/>
              </a:buClr>
              <a:buFont typeface="Wingdings" pitchFamily="2" charset="2"/>
              <a:buChar char="Ø"/>
            </a:pPr>
            <a:r>
              <a:rPr lang="uk-UA" altLang="uk-UA" sz="1400" b="1" dirty="0">
                <a:solidFill>
                  <a:srgbClr val="002060"/>
                </a:solidFill>
              </a:rPr>
              <a:t>обов’язки суспільства / громади в забезпеченні доступної та </a:t>
            </a:r>
            <a:br>
              <a:rPr lang="uk-UA" altLang="uk-UA" sz="1400" b="1" dirty="0">
                <a:solidFill>
                  <a:srgbClr val="002060"/>
                </a:solidFill>
              </a:rPr>
            </a:br>
            <a:r>
              <a:rPr lang="uk-UA" altLang="uk-UA" sz="1400" b="1" dirty="0">
                <a:solidFill>
                  <a:srgbClr val="002060"/>
                </a:solidFill>
              </a:rPr>
              <a:t>якісної дошкільної освіти </a:t>
            </a:r>
          </a:p>
          <a:p>
            <a:pPr marL="469900" indent="-469900" eaLnBrk="1" hangingPunct="1">
              <a:spcBef>
                <a:spcPct val="20000"/>
              </a:spcBef>
              <a:buClr>
                <a:schemeClr val="accent2"/>
              </a:buClr>
              <a:buFont typeface="Wingdings" pitchFamily="2" charset="2"/>
              <a:buChar char="Ø"/>
            </a:pPr>
            <a:r>
              <a:rPr lang="uk-UA" altLang="uk-UA" sz="1400" b="1" dirty="0">
                <a:solidFill>
                  <a:srgbClr val="002060"/>
                </a:solidFill>
              </a:rPr>
              <a:t>становлення </a:t>
            </a:r>
            <a:r>
              <a:rPr lang="uk-UA" altLang="uk-UA" sz="1400" b="1" dirty="0" err="1">
                <a:solidFill>
                  <a:srgbClr val="002060"/>
                </a:solidFill>
              </a:rPr>
              <a:t>компетентностей</a:t>
            </a:r>
            <a:r>
              <a:rPr lang="uk-UA" altLang="uk-UA" sz="1400" b="1" dirty="0">
                <a:solidFill>
                  <a:srgbClr val="002060"/>
                </a:solidFill>
              </a:rPr>
              <a:t> дитини в умовах </a:t>
            </a:r>
            <a:br>
              <a:rPr lang="uk-UA" altLang="uk-UA" sz="1400" b="1" dirty="0">
                <a:solidFill>
                  <a:srgbClr val="002060"/>
                </a:solidFill>
              </a:rPr>
            </a:br>
            <a:r>
              <a:rPr lang="uk-UA" altLang="uk-UA" sz="1400" b="1" dirty="0">
                <a:solidFill>
                  <a:srgbClr val="002060"/>
                </a:solidFill>
              </a:rPr>
              <a:t>закладу дошкільної освіти</a:t>
            </a:r>
          </a:p>
        </p:txBody>
      </p:sp>
      <p:sp>
        <p:nvSpPr>
          <p:cNvPr id="4" name="Rectangle 2"/>
          <p:cNvSpPr txBox="1">
            <a:spLocks noChangeArrowheads="1"/>
          </p:cNvSpPr>
          <p:nvPr/>
        </p:nvSpPr>
        <p:spPr bwMode="auto">
          <a:xfrm>
            <a:off x="2017713" y="6237288"/>
            <a:ext cx="7018337" cy="352425"/>
          </a:xfrm>
          <a:prstGeom prst="rect">
            <a:avLst/>
          </a:prstGeom>
          <a:solidFill>
            <a:srgbClr val="FFFF00"/>
          </a:solidFill>
          <a:ln w="9525">
            <a:noFill/>
            <a:miter lim="800000"/>
            <a:headEnd/>
            <a:tailEnd/>
          </a:ln>
          <a:effectLst/>
        </p:spPr>
        <p:txBody>
          <a:bodyPr anchor="b"/>
          <a:lst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r" eaLnBrk="1" hangingPunct="1">
              <a:defRPr/>
            </a:pPr>
            <a:r>
              <a:rPr lang="ru-RU" sz="1400" b="1" kern="0" dirty="0" smtClean="0">
                <a:solidFill>
                  <a:srgbClr val="002060"/>
                </a:solidFill>
              </a:rPr>
              <a:t>БАЗОВИЙ КОМПОНЕНТ ДОШКІЛЬНОЇ ОСВІТИ. НОВА РЕДАКЦІЯ</a:t>
            </a:r>
            <a:endParaRPr lang="ru-RU" sz="1400" b="1" kern="0" dirty="0">
              <a:solidFill>
                <a:srgbClr val="002060"/>
              </a:solidFill>
            </a:endParaRPr>
          </a:p>
        </p:txBody>
      </p:sp>
      <p:pic>
        <p:nvPicPr>
          <p:cNvPr id="5125" name="Рисунок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43768" y="214290"/>
            <a:ext cx="1751013" cy="1211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6146" name="Rectangle 2"/>
          <p:cNvSpPr>
            <a:spLocks noGrp="1" noChangeArrowheads="1"/>
          </p:cNvSpPr>
          <p:nvPr>
            <p:ph type="title"/>
          </p:nvPr>
        </p:nvSpPr>
        <p:spPr>
          <a:xfrm>
            <a:off x="1214414" y="555625"/>
            <a:ext cx="5786478" cy="503238"/>
          </a:xfrm>
          <a:solidFill>
            <a:srgbClr val="FFFF00"/>
          </a:solidFill>
        </p:spPr>
        <p:txBody>
          <a:bodyPr/>
          <a:lstStyle/>
          <a:p>
            <a:pPr algn="ctr" eaLnBrk="1" hangingPunct="1"/>
            <a:r>
              <a:rPr lang="uk-UA" altLang="uk-UA" sz="2200" b="1" dirty="0" smtClean="0">
                <a:solidFill>
                  <a:srgbClr val="002060"/>
                </a:solidFill>
              </a:rPr>
              <a:t>СТАНДАРТ: ЗВ</a:t>
            </a:r>
            <a:r>
              <a:rPr lang="en-US" altLang="uk-UA" sz="2200" b="1" dirty="0" smtClean="0">
                <a:solidFill>
                  <a:srgbClr val="002060"/>
                </a:solidFill>
              </a:rPr>
              <a:t>’</a:t>
            </a:r>
            <a:r>
              <a:rPr lang="uk-UA" altLang="uk-UA" sz="2200" b="1" dirty="0" err="1" smtClean="0">
                <a:solidFill>
                  <a:srgbClr val="002060"/>
                </a:solidFill>
              </a:rPr>
              <a:t>ЯЗОК</a:t>
            </a:r>
            <a:r>
              <a:rPr lang="uk-UA" altLang="uk-UA" sz="2200" b="1" dirty="0" smtClean="0">
                <a:solidFill>
                  <a:srgbClr val="002060"/>
                </a:solidFill>
              </a:rPr>
              <a:t> МІЖ КАТЕГОРІЯМИ</a:t>
            </a:r>
            <a:endParaRPr lang="ru-RU" altLang="uk-UA" sz="2200" b="1" dirty="0" smtClean="0">
              <a:solidFill>
                <a:srgbClr val="002060"/>
              </a:solidFill>
            </a:endParaRPr>
          </a:p>
        </p:txBody>
      </p:sp>
      <p:sp>
        <p:nvSpPr>
          <p:cNvPr id="6147" name="Rectangle 3"/>
          <p:cNvSpPr txBox="1">
            <a:spLocks noChangeArrowheads="1"/>
          </p:cNvSpPr>
          <p:nvPr/>
        </p:nvSpPr>
        <p:spPr bwMode="auto">
          <a:xfrm>
            <a:off x="1214414" y="4397375"/>
            <a:ext cx="7408886" cy="720725"/>
          </a:xfrm>
          <a:prstGeom prst="rect">
            <a:avLst/>
          </a:prstGeom>
          <a:noFill/>
          <a:ln w="9525">
            <a:noFill/>
            <a:miter lim="800000"/>
            <a:headEnd/>
            <a:tailEnd/>
          </a:ln>
        </p:spPr>
        <p:txBody>
          <a:bodyPr/>
          <a:lstStyle/>
          <a:p>
            <a:pPr eaLnBrk="1" hangingPunct="1">
              <a:spcBef>
                <a:spcPct val="20000"/>
              </a:spcBef>
              <a:buClr>
                <a:schemeClr val="accent2"/>
              </a:buClr>
              <a:buFont typeface="Wingdings" pitchFamily="2" charset="2"/>
              <a:buNone/>
            </a:pPr>
            <a:r>
              <a:rPr lang="uk-UA" altLang="uk-UA" b="1" dirty="0">
                <a:solidFill>
                  <a:srgbClr val="002060"/>
                </a:solidFill>
              </a:rPr>
              <a:t/>
            </a:r>
            <a:br>
              <a:rPr lang="uk-UA" altLang="uk-UA" b="1" dirty="0">
                <a:solidFill>
                  <a:srgbClr val="002060"/>
                </a:solidFill>
              </a:rPr>
            </a:br>
            <a:r>
              <a:rPr lang="uk-UA" altLang="uk-UA" b="1" dirty="0">
                <a:solidFill>
                  <a:srgbClr val="002060"/>
                </a:solidFill>
              </a:rPr>
              <a:t>набуття дитиною ОСОБИСТОГО ДОСВІДУ В РІЗНИХ видах  діяльності – це </a:t>
            </a:r>
          </a:p>
        </p:txBody>
      </p:sp>
      <p:sp>
        <p:nvSpPr>
          <p:cNvPr id="4" name="Rectangle 2"/>
          <p:cNvSpPr txBox="1">
            <a:spLocks noChangeArrowheads="1"/>
          </p:cNvSpPr>
          <p:nvPr/>
        </p:nvSpPr>
        <p:spPr bwMode="auto">
          <a:xfrm>
            <a:off x="2017713" y="6237288"/>
            <a:ext cx="7018337" cy="352425"/>
          </a:xfrm>
          <a:prstGeom prst="rect">
            <a:avLst/>
          </a:prstGeom>
          <a:solidFill>
            <a:srgbClr val="FFFF00"/>
          </a:solidFill>
          <a:ln w="9525">
            <a:noFill/>
            <a:miter lim="800000"/>
            <a:headEnd/>
            <a:tailEnd/>
          </a:ln>
          <a:effectLst/>
        </p:spPr>
        <p:txBody>
          <a:bodyPr anchor="b"/>
          <a:lst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r" eaLnBrk="1" hangingPunct="1">
              <a:defRPr/>
            </a:pPr>
            <a:r>
              <a:rPr lang="ru-RU" sz="1400" b="1" kern="0" dirty="0" smtClean="0">
                <a:solidFill>
                  <a:srgbClr val="002060"/>
                </a:solidFill>
              </a:rPr>
              <a:t>БАЗОВИЙ КОМПОНЕНТ ДОШКІЛЬНОЇ ОСВІТИ. НОВА РЕДАКЦІЯ</a:t>
            </a:r>
            <a:endParaRPr lang="ru-RU" sz="1400" b="1" kern="0" dirty="0">
              <a:solidFill>
                <a:srgbClr val="002060"/>
              </a:solidFill>
            </a:endParaRPr>
          </a:p>
        </p:txBody>
      </p:sp>
      <p:pic>
        <p:nvPicPr>
          <p:cNvPr id="6149" name="Рисунок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94550" y="201613"/>
            <a:ext cx="1751013" cy="1211262"/>
          </a:xfrm>
          <a:prstGeom prst="rect">
            <a:avLst/>
          </a:prstGeom>
          <a:noFill/>
          <a:ln w="9525">
            <a:noFill/>
            <a:miter lim="800000"/>
            <a:headEnd/>
            <a:tailEnd/>
          </a:ln>
        </p:spPr>
      </p:pic>
      <p:sp>
        <p:nvSpPr>
          <p:cNvPr id="6150" name="TextBox 7"/>
          <p:cNvSpPr txBox="1">
            <a:spLocks noChangeArrowheads="1"/>
          </p:cNvSpPr>
          <p:nvPr/>
        </p:nvSpPr>
        <p:spPr bwMode="auto">
          <a:xfrm>
            <a:off x="2339975" y="5264150"/>
            <a:ext cx="7056438" cy="369888"/>
          </a:xfrm>
          <a:prstGeom prst="rect">
            <a:avLst/>
          </a:prstGeom>
          <a:noFill/>
          <a:ln w="9525">
            <a:noFill/>
            <a:miter lim="800000"/>
            <a:headEnd/>
            <a:tailEnd/>
          </a:ln>
        </p:spPr>
        <p:txBody>
          <a:bodyPr>
            <a:spAutoFit/>
          </a:bodyPr>
          <a:lstStyle/>
          <a:p>
            <a:pPr eaLnBrk="1" hangingPunct="1"/>
            <a:r>
              <a:rPr lang="uk-UA" altLang="uk-UA" b="1">
                <a:solidFill>
                  <a:srgbClr val="002060"/>
                </a:solidFill>
              </a:rPr>
              <a:t>ключовий шлях становлення компетентностей</a:t>
            </a:r>
            <a:endParaRPr lang="uk-UA" altLang="uk-UA"/>
          </a:p>
        </p:txBody>
      </p:sp>
      <p:graphicFrame>
        <p:nvGraphicFramePr>
          <p:cNvPr id="10" name="Схема 9"/>
          <p:cNvGraphicFramePr/>
          <p:nvPr/>
        </p:nvGraphicFramePr>
        <p:xfrm>
          <a:off x="323528" y="2156224"/>
          <a:ext cx="8712968" cy="20162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7170" name="Rectangle 2"/>
          <p:cNvSpPr>
            <a:spLocks noGrp="1" noChangeArrowheads="1"/>
          </p:cNvSpPr>
          <p:nvPr>
            <p:ph type="title"/>
          </p:nvPr>
        </p:nvSpPr>
        <p:spPr>
          <a:xfrm>
            <a:off x="1214415" y="555625"/>
            <a:ext cx="5715040" cy="503238"/>
          </a:xfrm>
          <a:solidFill>
            <a:srgbClr val="FFFF00"/>
          </a:solidFill>
        </p:spPr>
        <p:txBody>
          <a:bodyPr/>
          <a:lstStyle/>
          <a:p>
            <a:pPr algn="ctr" eaLnBrk="1" hangingPunct="1"/>
            <a:r>
              <a:rPr lang="uk-UA" altLang="uk-UA" sz="2200" b="1" smtClean="0">
                <a:solidFill>
                  <a:srgbClr val="002060"/>
                </a:solidFill>
              </a:rPr>
              <a:t>КОМПЕТЕНТНІСТЬ ЯК РЕЗУЛЬТАТ</a:t>
            </a:r>
            <a:endParaRPr lang="ru-RU" altLang="uk-UA" sz="2200" b="1" smtClean="0">
              <a:solidFill>
                <a:srgbClr val="002060"/>
              </a:solidFill>
            </a:endParaRPr>
          </a:p>
        </p:txBody>
      </p:sp>
      <p:sp>
        <p:nvSpPr>
          <p:cNvPr id="6" name="Rectangle 3"/>
          <p:cNvSpPr txBox="1">
            <a:spLocks noChangeArrowheads="1"/>
          </p:cNvSpPr>
          <p:nvPr/>
        </p:nvSpPr>
        <p:spPr bwMode="auto">
          <a:xfrm>
            <a:off x="928662" y="2060575"/>
            <a:ext cx="8016901" cy="3816350"/>
          </a:xfrm>
          <a:prstGeom prst="rect">
            <a:avLst/>
          </a:prstGeom>
          <a:noFill/>
          <a:ln w="9525">
            <a:noFill/>
            <a:miter lim="800000"/>
            <a:headEnd/>
            <a:tailEnd/>
          </a:ln>
          <a:effectLst/>
        </p:spPr>
        <p:txBody>
          <a:bodyPr/>
          <a:lst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0" indent="0" algn="r" eaLnBrk="1" hangingPunct="1">
              <a:buFont typeface="Wingdings" pitchFamily="2" charset="2"/>
              <a:buNone/>
              <a:defRPr/>
            </a:pPr>
            <a:r>
              <a:rPr lang="uk-UA" sz="1800" b="1" dirty="0" smtClean="0">
                <a:solidFill>
                  <a:srgbClr val="002060"/>
                </a:solidFill>
              </a:rPr>
              <a:t>система </a:t>
            </a:r>
            <a:r>
              <a:rPr lang="uk-UA" sz="1800" b="1" dirty="0">
                <a:solidFill>
                  <a:srgbClr val="002060"/>
                </a:solidFill>
              </a:rPr>
              <a:t>взаємопов’язаних компонентів </a:t>
            </a:r>
            <a:r>
              <a:rPr lang="uk-UA" sz="1800" b="1" dirty="0" smtClean="0">
                <a:solidFill>
                  <a:srgbClr val="002060"/>
                </a:solidFill>
              </a:rPr>
              <a:t/>
            </a:r>
            <a:br>
              <a:rPr lang="uk-UA" sz="1800" b="1" dirty="0" smtClean="0">
                <a:solidFill>
                  <a:srgbClr val="002060"/>
                </a:solidFill>
              </a:rPr>
            </a:br>
            <a:r>
              <a:rPr lang="uk-UA" sz="1800" b="1" dirty="0" smtClean="0">
                <a:solidFill>
                  <a:srgbClr val="002060"/>
                </a:solidFill>
              </a:rPr>
              <a:t>фізичного</a:t>
            </a:r>
            <a:r>
              <a:rPr lang="uk-UA" sz="1800" b="1" dirty="0">
                <a:solidFill>
                  <a:srgbClr val="002060"/>
                </a:solidFill>
              </a:rPr>
              <a:t>, психічного, соціального, духовного </a:t>
            </a:r>
            <a:r>
              <a:rPr lang="uk-UA" sz="1800" b="1" dirty="0" smtClean="0">
                <a:solidFill>
                  <a:srgbClr val="002060"/>
                </a:solidFill>
              </a:rPr>
              <a:t/>
            </a:r>
            <a:br>
              <a:rPr lang="uk-UA" sz="1800" b="1" dirty="0" smtClean="0">
                <a:solidFill>
                  <a:srgbClr val="002060"/>
                </a:solidFill>
              </a:rPr>
            </a:br>
            <a:r>
              <a:rPr lang="uk-UA" sz="1800" b="1" dirty="0" smtClean="0">
                <a:solidFill>
                  <a:srgbClr val="002060"/>
                </a:solidFill>
              </a:rPr>
              <a:t>розвитку </a:t>
            </a:r>
            <a:r>
              <a:rPr lang="uk-UA" sz="1800" b="1" dirty="0">
                <a:solidFill>
                  <a:srgbClr val="002060"/>
                </a:solidFill>
              </a:rPr>
              <a:t>особистості дитини: </a:t>
            </a:r>
          </a:p>
          <a:p>
            <a:pPr eaLnBrk="1" hangingPunct="1">
              <a:buFont typeface="Wingdings" pitchFamily="2" charset="2"/>
              <a:buChar char="q"/>
              <a:defRPr/>
            </a:pPr>
            <a:r>
              <a:rPr lang="uk-UA" sz="1800" b="1" dirty="0" err="1" smtClean="0">
                <a:solidFill>
                  <a:srgbClr val="002060"/>
                </a:solidFill>
              </a:rPr>
              <a:t>емоційно</a:t>
            </a:r>
            <a:r>
              <a:rPr lang="uk-UA" sz="1800" b="1" dirty="0" smtClean="0">
                <a:solidFill>
                  <a:srgbClr val="002060"/>
                </a:solidFill>
              </a:rPr>
              <a:t>-ціннісне ставлення</a:t>
            </a:r>
            <a:endParaRPr lang="uk-UA" sz="1800" b="1" dirty="0">
              <a:solidFill>
                <a:srgbClr val="002060"/>
              </a:solidFill>
            </a:endParaRPr>
          </a:p>
          <a:p>
            <a:pPr eaLnBrk="1" hangingPunct="1">
              <a:buFont typeface="Wingdings" pitchFamily="2" charset="2"/>
              <a:buChar char="q"/>
              <a:defRPr/>
            </a:pPr>
            <a:r>
              <a:rPr lang="uk-UA" sz="1800" b="1" dirty="0" smtClean="0">
                <a:solidFill>
                  <a:srgbClr val="002060"/>
                </a:solidFill>
              </a:rPr>
              <a:t>сформованість знань</a:t>
            </a:r>
            <a:endParaRPr lang="uk-UA" sz="1800" b="1" dirty="0">
              <a:solidFill>
                <a:srgbClr val="002060"/>
              </a:solidFill>
            </a:endParaRPr>
          </a:p>
          <a:p>
            <a:pPr eaLnBrk="1" hangingPunct="1">
              <a:buFont typeface="Wingdings" pitchFamily="2" charset="2"/>
              <a:buChar char="q"/>
              <a:defRPr/>
            </a:pPr>
            <a:r>
              <a:rPr lang="uk-UA" sz="1800" b="1" dirty="0" smtClean="0">
                <a:solidFill>
                  <a:srgbClr val="002060"/>
                </a:solidFill>
              </a:rPr>
              <a:t>здатності </a:t>
            </a:r>
            <a:r>
              <a:rPr lang="uk-UA" sz="1800" b="1" dirty="0">
                <a:solidFill>
                  <a:srgbClr val="002060"/>
                </a:solidFill>
              </a:rPr>
              <a:t>та </a:t>
            </a:r>
            <a:r>
              <a:rPr lang="uk-UA" sz="1800" b="1" dirty="0" smtClean="0">
                <a:solidFill>
                  <a:srgbClr val="002060"/>
                </a:solidFill>
              </a:rPr>
              <a:t>навички </a:t>
            </a:r>
            <a:r>
              <a:rPr lang="uk-UA" sz="1800" b="1" dirty="0">
                <a:solidFill>
                  <a:srgbClr val="002060"/>
                </a:solidFill>
              </a:rPr>
              <a:t>до активного, творчого впровадження набутого досвіду, тобто </a:t>
            </a:r>
            <a:r>
              <a:rPr lang="uk-UA" sz="1800" b="1" dirty="0" smtClean="0">
                <a:solidFill>
                  <a:srgbClr val="002060"/>
                </a:solidFill>
              </a:rPr>
              <a:t>до </a:t>
            </a:r>
            <a:r>
              <a:rPr lang="uk-UA" sz="1800" b="1" dirty="0">
                <a:solidFill>
                  <a:srgbClr val="002060"/>
                </a:solidFill>
              </a:rPr>
              <a:t>регуляції досягнень, поведінки, </a:t>
            </a:r>
            <a:r>
              <a:rPr lang="uk-UA" sz="1800" b="1" dirty="0" smtClean="0">
                <a:solidFill>
                  <a:srgbClr val="002060"/>
                </a:solidFill>
              </a:rPr>
              <a:t>діяльності</a:t>
            </a:r>
            <a:endParaRPr lang="uk-UA" sz="1800" b="1" dirty="0">
              <a:solidFill>
                <a:srgbClr val="002060"/>
              </a:solidFill>
            </a:endParaRPr>
          </a:p>
          <a:p>
            <a:pPr marL="0" indent="0" eaLnBrk="1" hangingPunct="1">
              <a:buFont typeface="Wingdings" pitchFamily="2" charset="2"/>
              <a:buNone/>
              <a:defRPr/>
            </a:pPr>
            <a:endParaRPr lang="uk-UA" sz="1800" b="1" dirty="0" smtClean="0">
              <a:solidFill>
                <a:srgbClr val="002060"/>
              </a:solidFill>
            </a:endParaRPr>
          </a:p>
          <a:p>
            <a:pPr marL="0" indent="0" algn="r" eaLnBrk="1" hangingPunct="1">
              <a:buFont typeface="Wingdings" pitchFamily="2" charset="2"/>
              <a:buNone/>
              <a:defRPr/>
            </a:pPr>
            <a:r>
              <a:rPr lang="uk-UA" sz="1800" b="1" dirty="0" smtClean="0">
                <a:solidFill>
                  <a:srgbClr val="002060"/>
                </a:solidFill>
              </a:rPr>
              <a:t>Педагогічні </a:t>
            </a:r>
            <a:r>
              <a:rPr lang="uk-UA" sz="1800" b="1" dirty="0">
                <a:solidFill>
                  <a:srgbClr val="002060"/>
                </a:solidFill>
              </a:rPr>
              <a:t>впливи забезпечують цілісність особистості, яка проявляється в розвинених емоціях, </a:t>
            </a:r>
            <a:r>
              <a:rPr lang="uk-UA" sz="1800" b="1" dirty="0" smtClean="0">
                <a:solidFill>
                  <a:srgbClr val="002060"/>
                </a:solidFill>
              </a:rPr>
              <a:t>зростаючий </a:t>
            </a:r>
            <a:r>
              <a:rPr lang="uk-UA" sz="1800" b="1" dirty="0">
                <a:solidFill>
                  <a:srgbClr val="002060"/>
                </a:solidFill>
              </a:rPr>
              <a:t>свідомості, </a:t>
            </a:r>
            <a:r>
              <a:rPr lang="uk-UA" sz="1800" b="1" dirty="0" smtClean="0">
                <a:solidFill>
                  <a:srgbClr val="002060"/>
                </a:solidFill>
              </a:rPr>
              <a:t>керованій поведінці</a:t>
            </a:r>
            <a:endParaRPr lang="uk-UA" sz="1800" b="1" dirty="0">
              <a:solidFill>
                <a:srgbClr val="002060"/>
              </a:solidFill>
            </a:endParaRPr>
          </a:p>
          <a:p>
            <a:pPr eaLnBrk="1" hangingPunct="1">
              <a:buFont typeface="Wingdings" pitchFamily="2" charset="2"/>
              <a:buChar char="v"/>
              <a:defRPr/>
            </a:pPr>
            <a:endParaRPr lang="ru-RU" sz="1800" b="1" kern="0" dirty="0" smtClean="0">
              <a:solidFill>
                <a:srgbClr val="002060"/>
              </a:solidFill>
            </a:endParaRPr>
          </a:p>
        </p:txBody>
      </p:sp>
      <p:sp>
        <p:nvSpPr>
          <p:cNvPr id="4" name="Rectangle 2"/>
          <p:cNvSpPr txBox="1">
            <a:spLocks noChangeArrowheads="1"/>
          </p:cNvSpPr>
          <p:nvPr/>
        </p:nvSpPr>
        <p:spPr bwMode="auto">
          <a:xfrm>
            <a:off x="2017713" y="6237288"/>
            <a:ext cx="7018337" cy="352425"/>
          </a:xfrm>
          <a:prstGeom prst="rect">
            <a:avLst/>
          </a:prstGeom>
          <a:solidFill>
            <a:srgbClr val="FFFF00"/>
          </a:solidFill>
          <a:ln w="9525">
            <a:noFill/>
            <a:miter lim="800000"/>
            <a:headEnd/>
            <a:tailEnd/>
          </a:ln>
          <a:effectLst/>
        </p:spPr>
        <p:txBody>
          <a:bodyPr anchor="b"/>
          <a:lst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r" eaLnBrk="1" hangingPunct="1">
              <a:defRPr/>
            </a:pPr>
            <a:r>
              <a:rPr lang="ru-RU" sz="1400" b="1" kern="0" dirty="0" smtClean="0">
                <a:solidFill>
                  <a:srgbClr val="002060"/>
                </a:solidFill>
              </a:rPr>
              <a:t>БАЗОВИЙ КОМПОНЕНТ ДОШКІЛЬНОЇ ОСВІТИ. НОВА РЕДАКЦІЯ</a:t>
            </a:r>
            <a:endParaRPr lang="ru-RU" sz="1400" b="1" kern="0" dirty="0">
              <a:solidFill>
                <a:srgbClr val="002060"/>
              </a:solidFill>
            </a:endParaRPr>
          </a:p>
        </p:txBody>
      </p:sp>
      <p:pic>
        <p:nvPicPr>
          <p:cNvPr id="7173" name="Рисунок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94550" y="201613"/>
            <a:ext cx="1751013" cy="1211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a:p>
        </p:txBody>
      </p:sp>
      <p:pic>
        <p:nvPicPr>
          <p:cNvPr id="1026"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Прямоугольник 4"/>
          <p:cNvSpPr/>
          <p:nvPr/>
        </p:nvSpPr>
        <p:spPr>
          <a:xfrm>
            <a:off x="1357290" y="285728"/>
            <a:ext cx="7500990" cy="4924425"/>
          </a:xfrm>
          <a:prstGeom prst="rect">
            <a:avLst/>
          </a:prstGeom>
        </p:spPr>
        <p:txBody>
          <a:bodyPr wrap="square">
            <a:spAutoFit/>
          </a:bodyPr>
          <a:lstStyle/>
          <a:p>
            <a:pPr algn="ctr"/>
            <a:r>
              <a:rPr lang="uk-UA" sz="4000" b="1" i="1" dirty="0" smtClean="0">
                <a:solidFill>
                  <a:srgbClr val="C00000"/>
                </a:solidFill>
                <a:latin typeface="Times New Roman" pitchFamily="18" charset="0"/>
                <a:ea typeface="+mj-ea"/>
                <a:cs typeface="Times New Roman" pitchFamily="18" charset="0"/>
              </a:rPr>
              <a:t>ЗАСІДАННЯ № 2</a:t>
            </a:r>
            <a:r>
              <a:rPr lang="uk-UA" sz="4000" dirty="0" smtClean="0">
                <a:solidFill>
                  <a:srgbClr val="C00000"/>
                </a:solidFill>
                <a:ea typeface="+mj-ea"/>
                <a:cs typeface="+mj-cs"/>
              </a:rPr>
              <a:t>	</a:t>
            </a:r>
            <a:r>
              <a:rPr lang="ru-RU" sz="4000" dirty="0" smtClean="0">
                <a:solidFill>
                  <a:srgbClr val="C00000"/>
                </a:solidFill>
                <a:ea typeface="+mj-ea"/>
                <a:cs typeface="+mj-cs"/>
              </a:rPr>
              <a:t/>
            </a:r>
            <a:br>
              <a:rPr lang="ru-RU" sz="4000" dirty="0" smtClean="0">
                <a:solidFill>
                  <a:srgbClr val="C00000"/>
                </a:solidFill>
                <a:ea typeface="+mj-ea"/>
                <a:cs typeface="+mj-cs"/>
              </a:rPr>
            </a:br>
            <a:r>
              <a:rPr lang="ru-RU" sz="4000" dirty="0" smtClean="0">
                <a:solidFill>
                  <a:srgbClr val="C00000"/>
                </a:solidFill>
                <a:ea typeface="+mj-ea"/>
                <a:cs typeface="+mj-cs"/>
              </a:rPr>
              <a:t/>
            </a:r>
            <a:br>
              <a:rPr lang="ru-RU" sz="4000" dirty="0" smtClean="0">
                <a:solidFill>
                  <a:srgbClr val="C00000"/>
                </a:solidFill>
                <a:ea typeface="+mj-ea"/>
                <a:cs typeface="+mj-cs"/>
              </a:rPr>
            </a:br>
            <a:r>
              <a:rPr lang="uk-UA" sz="4000" dirty="0" smtClean="0">
                <a:solidFill>
                  <a:srgbClr val="C00000"/>
                </a:solidFill>
                <a:ea typeface="+mj-ea"/>
                <a:cs typeface="+mj-cs"/>
              </a:rPr>
              <a:t> </a:t>
            </a:r>
            <a:r>
              <a:rPr lang="ru-RU" sz="4000" dirty="0" smtClean="0">
                <a:solidFill>
                  <a:srgbClr val="C00000"/>
                </a:solidFill>
                <a:ea typeface="+mj-ea"/>
                <a:cs typeface="+mj-cs"/>
              </a:rPr>
              <a:t/>
            </a:r>
            <a:br>
              <a:rPr lang="ru-RU" sz="4000" dirty="0" smtClean="0">
                <a:solidFill>
                  <a:srgbClr val="C00000"/>
                </a:solidFill>
                <a:ea typeface="+mj-ea"/>
                <a:cs typeface="+mj-cs"/>
              </a:rPr>
            </a:br>
            <a:r>
              <a:rPr lang="ru-RU" sz="4400" b="1" dirty="0" smtClean="0">
                <a:solidFill>
                  <a:srgbClr val="C00000"/>
                </a:solidFill>
                <a:ea typeface="+mj-ea"/>
                <a:cs typeface="+mj-cs"/>
              </a:rPr>
              <a:t>«</a:t>
            </a:r>
            <a:r>
              <a:rPr lang="uk-UA" sz="4400" b="1" i="1" dirty="0" smtClean="0">
                <a:solidFill>
                  <a:srgbClr val="C00000"/>
                </a:solidFill>
                <a:latin typeface="Times New Roman" pitchFamily="18" charset="0"/>
                <a:ea typeface="+mj-ea"/>
                <a:cs typeface="Times New Roman" pitchFamily="18" charset="0"/>
              </a:rPr>
              <a:t>Особливості формування математичної компетентності молодших дошкільників</a:t>
            </a:r>
            <a:r>
              <a:rPr lang="ru-RU" sz="4400" b="1" dirty="0" smtClean="0">
                <a:solidFill>
                  <a:srgbClr val="C00000"/>
                </a:solidFill>
                <a:ea typeface="+mj-ea"/>
                <a:cs typeface="+mj-cs"/>
              </a:rPr>
              <a:t>»</a:t>
            </a:r>
            <a:r>
              <a:rPr lang="ru-RU" sz="4000" dirty="0" smtClean="0">
                <a:solidFill>
                  <a:prstClr val="black"/>
                </a:solidFill>
                <a:ea typeface="+mj-ea"/>
                <a:cs typeface="+mj-cs"/>
              </a:rPr>
              <a:t/>
            </a:r>
            <a:br>
              <a:rPr lang="ru-RU" sz="4000" dirty="0" smtClean="0">
                <a:solidFill>
                  <a:prstClr val="black"/>
                </a:solidFill>
                <a:ea typeface="+mj-ea"/>
                <a:cs typeface="+mj-cs"/>
              </a:rPr>
            </a:br>
            <a:endParaRPr lang="ru-RU" dirty="0"/>
          </a:p>
        </p:txBody>
      </p:sp>
    </p:spTree>
    <p:extLst>
      <p:ext uri="{BB962C8B-B14F-4D97-AF65-F5344CB8AC3E}">
        <p14:creationId xmlns:p14="http://schemas.microsoft.com/office/powerpoint/2010/main" val="13260242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8194" name="Rectangle 2"/>
          <p:cNvSpPr>
            <a:spLocks noGrp="1" noChangeArrowheads="1"/>
          </p:cNvSpPr>
          <p:nvPr>
            <p:ph type="title"/>
          </p:nvPr>
        </p:nvSpPr>
        <p:spPr>
          <a:xfrm>
            <a:off x="250825" y="620713"/>
            <a:ext cx="7705725" cy="504825"/>
          </a:xfrm>
          <a:solidFill>
            <a:srgbClr val="FFFF00"/>
          </a:solidFill>
        </p:spPr>
        <p:txBody>
          <a:bodyPr/>
          <a:lstStyle/>
          <a:p>
            <a:pPr algn="ctr" eaLnBrk="1" hangingPunct="1"/>
            <a:r>
              <a:rPr lang="uk-UA" altLang="uk-UA" sz="2200" b="1" smtClean="0">
                <a:solidFill>
                  <a:srgbClr val="002060"/>
                </a:solidFill>
              </a:rPr>
              <a:t>КЛЮЧОВІ КОМПЕТЕНТНОСТІ</a:t>
            </a:r>
            <a:endParaRPr lang="ru-RU" altLang="uk-UA" sz="2200" b="1" smtClean="0">
              <a:solidFill>
                <a:srgbClr val="002060"/>
              </a:solidFill>
            </a:endParaRPr>
          </a:p>
        </p:txBody>
      </p:sp>
      <p:sp>
        <p:nvSpPr>
          <p:cNvPr id="8195" name="Rectangle 3"/>
          <p:cNvSpPr txBox="1">
            <a:spLocks noChangeArrowheads="1"/>
          </p:cNvSpPr>
          <p:nvPr/>
        </p:nvSpPr>
        <p:spPr bwMode="auto">
          <a:xfrm>
            <a:off x="928661" y="1285861"/>
            <a:ext cx="4435501" cy="4951428"/>
          </a:xfrm>
          <a:prstGeom prst="rect">
            <a:avLst/>
          </a:prstGeom>
          <a:noFill/>
          <a:ln w="9525">
            <a:noFill/>
            <a:miter lim="800000"/>
            <a:headEnd/>
            <a:tailEnd/>
          </a:ln>
        </p:spPr>
        <p:txBody>
          <a:bodyPr/>
          <a:lstStyle/>
          <a:p>
            <a:pPr>
              <a:buFont typeface="Wingdings" pitchFamily="2" charset="2"/>
              <a:buNone/>
            </a:pPr>
            <a:endParaRPr lang="uk-UA" b="1" dirty="0">
              <a:solidFill>
                <a:srgbClr val="002060"/>
              </a:solidFill>
            </a:endParaRPr>
          </a:p>
          <a:p>
            <a:pPr>
              <a:buFont typeface="Wingdings" pitchFamily="2" charset="2"/>
              <a:buNone/>
            </a:pPr>
            <a:r>
              <a:rPr lang="uk-UA" b="1" dirty="0">
                <a:solidFill>
                  <a:srgbClr val="002060"/>
                </a:solidFill>
              </a:rPr>
              <a:t>ключові для дошкільної освіти компетентності</a:t>
            </a:r>
            <a:r>
              <a:rPr lang="uk-UA" dirty="0">
                <a:solidFill>
                  <a:srgbClr val="002060"/>
                </a:solidFill>
              </a:rPr>
              <a:t> дитини: </a:t>
            </a:r>
            <a:br>
              <a:rPr lang="uk-UA" dirty="0">
                <a:solidFill>
                  <a:srgbClr val="002060"/>
                </a:solidFill>
              </a:rPr>
            </a:br>
            <a:endParaRPr lang="uk-UA" dirty="0">
              <a:solidFill>
                <a:srgbClr val="002060"/>
              </a:solidFill>
            </a:endParaRPr>
          </a:p>
          <a:p>
            <a:pPr algn="just">
              <a:buFont typeface="Wingdings" pitchFamily="2" charset="2"/>
              <a:buNone/>
            </a:pPr>
            <a:r>
              <a:rPr lang="uk-UA" sz="1400" b="1" dirty="0">
                <a:solidFill>
                  <a:srgbClr val="002060"/>
                </a:solidFill>
              </a:rPr>
              <a:t>інваріантна</a:t>
            </a:r>
            <a:r>
              <a:rPr lang="en-US" sz="1400" b="1" dirty="0">
                <a:solidFill>
                  <a:srgbClr val="002060"/>
                </a:solidFill>
              </a:rPr>
              <a:t> </a:t>
            </a:r>
            <a:r>
              <a:rPr lang="uk-UA" sz="1400" b="1" dirty="0">
                <a:solidFill>
                  <a:srgbClr val="002060"/>
                </a:solidFill>
              </a:rPr>
              <a:t>частина: </a:t>
            </a:r>
            <a:r>
              <a:rPr lang="uk-UA" sz="1400" dirty="0">
                <a:solidFill>
                  <a:srgbClr val="002060"/>
                </a:solidFill>
              </a:rPr>
              <a:t>рухова і </a:t>
            </a:r>
            <a:r>
              <a:rPr lang="uk-UA" sz="1400" dirty="0" err="1">
                <a:solidFill>
                  <a:srgbClr val="002060"/>
                </a:solidFill>
              </a:rPr>
              <a:t>здоров’язбережувальна</a:t>
            </a:r>
            <a:r>
              <a:rPr lang="uk-UA" sz="1400" dirty="0">
                <a:solidFill>
                  <a:srgbClr val="002060"/>
                </a:solidFill>
              </a:rPr>
              <a:t>, особистісна, ігрова, предметно-практична та технологічна, сенсорно-пізнавальна, логіко-математична та дослідницька, </a:t>
            </a:r>
            <a:r>
              <a:rPr lang="uk-UA" sz="1400" b="1" i="1" dirty="0">
                <a:solidFill>
                  <a:srgbClr val="002060"/>
                </a:solidFill>
              </a:rPr>
              <a:t>нові:</a:t>
            </a:r>
            <a:r>
              <a:rPr lang="uk-UA" sz="1400" dirty="0">
                <a:solidFill>
                  <a:srgbClr val="002060"/>
                </a:solidFill>
              </a:rPr>
              <a:t> </a:t>
            </a:r>
            <a:r>
              <a:rPr lang="uk-UA" sz="1400" b="1" i="1" dirty="0">
                <a:solidFill>
                  <a:srgbClr val="002060"/>
                </a:solidFill>
              </a:rPr>
              <a:t>природничо-екологічна з навичками, що орієнтовані на сталий розвиток, соціально-громадянська</a:t>
            </a:r>
            <a:r>
              <a:rPr lang="uk-UA" sz="1400" b="1" dirty="0">
                <a:solidFill>
                  <a:srgbClr val="002060"/>
                </a:solidFill>
              </a:rPr>
              <a:t>,</a:t>
            </a:r>
            <a:r>
              <a:rPr lang="uk-UA" sz="1400" dirty="0">
                <a:solidFill>
                  <a:srgbClr val="002060"/>
                </a:solidFill>
              </a:rPr>
              <a:t> комунікативна, мовленнєва, </a:t>
            </a:r>
            <a:r>
              <a:rPr lang="ru-RU" sz="1400" dirty="0" err="1">
                <a:solidFill>
                  <a:srgbClr val="002060"/>
                </a:solidFill>
              </a:rPr>
              <a:t>художньо-мовленнєва</a:t>
            </a:r>
            <a:r>
              <a:rPr lang="ru-RU" sz="1400" dirty="0">
                <a:solidFill>
                  <a:srgbClr val="002060"/>
                </a:solidFill>
              </a:rPr>
              <a:t>, </a:t>
            </a:r>
            <a:r>
              <a:rPr lang="uk-UA" sz="1400" dirty="0">
                <a:solidFill>
                  <a:srgbClr val="002060"/>
                </a:solidFill>
              </a:rPr>
              <a:t> мистецько-творча (художньо-продуктивна, музична, театралізована) </a:t>
            </a:r>
          </a:p>
          <a:p>
            <a:pPr algn="just">
              <a:buFont typeface="Wingdings" pitchFamily="2" charset="2"/>
              <a:buNone/>
            </a:pPr>
            <a:endParaRPr lang="ru-RU" sz="1400" b="1" dirty="0">
              <a:solidFill>
                <a:srgbClr val="002060"/>
              </a:solidFill>
            </a:endParaRPr>
          </a:p>
          <a:p>
            <a:pPr algn="just">
              <a:buFont typeface="Wingdings" pitchFamily="2" charset="2"/>
              <a:buNone/>
            </a:pPr>
            <a:r>
              <a:rPr lang="ru-RU" sz="1400" b="1" dirty="0" err="1">
                <a:solidFill>
                  <a:srgbClr val="002060"/>
                </a:solidFill>
              </a:rPr>
              <a:t>варіативна</a:t>
            </a:r>
            <a:r>
              <a:rPr lang="ru-RU" sz="1400" b="1" dirty="0">
                <a:solidFill>
                  <a:srgbClr val="002060"/>
                </a:solidFill>
              </a:rPr>
              <a:t> </a:t>
            </a:r>
            <a:r>
              <a:rPr lang="ru-RU" sz="1400" b="1" dirty="0" err="1">
                <a:solidFill>
                  <a:srgbClr val="002060"/>
                </a:solidFill>
              </a:rPr>
              <a:t>частина</a:t>
            </a:r>
            <a:r>
              <a:rPr lang="ru-RU" sz="1400" b="1" dirty="0">
                <a:solidFill>
                  <a:srgbClr val="002060"/>
                </a:solidFill>
              </a:rPr>
              <a:t> :</a:t>
            </a:r>
            <a:endParaRPr lang="uk-UA" sz="1400" dirty="0">
              <a:solidFill>
                <a:srgbClr val="002060"/>
              </a:solidFill>
            </a:endParaRPr>
          </a:p>
          <a:p>
            <a:pPr algn="just">
              <a:spcBef>
                <a:spcPts val="200"/>
              </a:spcBef>
              <a:buFont typeface="Wingdings" pitchFamily="2" charset="2"/>
              <a:buNone/>
            </a:pPr>
            <a:r>
              <a:rPr lang="uk-UA" sz="1400" b="1" i="1" dirty="0">
                <a:solidFill>
                  <a:srgbClr val="002060"/>
                </a:solidFill>
              </a:rPr>
              <a:t>нові: спортивно-ігрова (шахи, футбол, баскетбол), </a:t>
            </a:r>
            <a:br>
              <a:rPr lang="uk-UA" sz="1400" b="1" i="1" dirty="0">
                <a:solidFill>
                  <a:srgbClr val="002060"/>
                </a:solidFill>
              </a:rPr>
            </a:br>
            <a:r>
              <a:rPr lang="uk-UA" sz="1400" b="1" i="1" dirty="0">
                <a:solidFill>
                  <a:srgbClr val="002060"/>
                </a:solidFill>
              </a:rPr>
              <a:t>цифрова компетентність  (основи цифрової грамотності), соціально-фінансова грамотність, </a:t>
            </a:r>
          </a:p>
          <a:p>
            <a:pPr algn="just">
              <a:spcBef>
                <a:spcPts val="200"/>
              </a:spcBef>
              <a:buFont typeface="Wingdings" pitchFamily="2" charset="2"/>
              <a:buNone/>
            </a:pPr>
            <a:r>
              <a:rPr lang="uk-UA" sz="1400" dirty="0">
                <a:solidFill>
                  <a:srgbClr val="002060"/>
                </a:solidFill>
              </a:rPr>
              <a:t>мовленнєва (оволодіння основами грамоти),</a:t>
            </a:r>
          </a:p>
          <a:p>
            <a:pPr algn="just">
              <a:spcBef>
                <a:spcPts val="200"/>
              </a:spcBef>
              <a:buFont typeface="Wingdings" pitchFamily="2" charset="2"/>
              <a:buNone/>
            </a:pPr>
            <a:r>
              <a:rPr lang="uk-UA" sz="1400" dirty="0">
                <a:solidFill>
                  <a:srgbClr val="002060"/>
                </a:solidFill>
              </a:rPr>
              <a:t>мовленнєва (оволодіння іноземною мовою),</a:t>
            </a:r>
          </a:p>
          <a:p>
            <a:pPr algn="just">
              <a:spcBef>
                <a:spcPts val="200"/>
              </a:spcBef>
              <a:buFont typeface="Wingdings" pitchFamily="2" charset="2"/>
              <a:buNone/>
            </a:pPr>
            <a:r>
              <a:rPr lang="ru-RU" sz="1400" dirty="0" err="1">
                <a:solidFill>
                  <a:srgbClr val="002060"/>
                </a:solidFill>
              </a:rPr>
              <a:t>мистецько-творча</a:t>
            </a:r>
            <a:r>
              <a:rPr lang="ru-RU" sz="1400" dirty="0">
                <a:solidFill>
                  <a:srgbClr val="002060"/>
                </a:solidFill>
              </a:rPr>
              <a:t> (</a:t>
            </a:r>
            <a:r>
              <a:rPr lang="ru-RU" sz="1400" dirty="0" err="1">
                <a:solidFill>
                  <a:srgbClr val="002060"/>
                </a:solidFill>
              </a:rPr>
              <a:t>хореографія</a:t>
            </a:r>
            <a:r>
              <a:rPr lang="ru-RU" sz="1400" dirty="0">
                <a:solidFill>
                  <a:srgbClr val="002060"/>
                </a:solidFill>
              </a:rPr>
              <a:t>)</a:t>
            </a:r>
          </a:p>
        </p:txBody>
      </p:sp>
      <p:sp>
        <p:nvSpPr>
          <p:cNvPr id="4" name="Rectangle 2"/>
          <p:cNvSpPr txBox="1">
            <a:spLocks noChangeArrowheads="1"/>
          </p:cNvSpPr>
          <p:nvPr/>
        </p:nvSpPr>
        <p:spPr bwMode="auto">
          <a:xfrm>
            <a:off x="2017713" y="6237288"/>
            <a:ext cx="7018337" cy="352425"/>
          </a:xfrm>
          <a:prstGeom prst="rect">
            <a:avLst/>
          </a:prstGeom>
          <a:solidFill>
            <a:srgbClr val="FFFF00"/>
          </a:solidFill>
          <a:ln w="9525">
            <a:noFill/>
            <a:miter lim="800000"/>
            <a:headEnd/>
            <a:tailEnd/>
          </a:ln>
          <a:effectLst/>
        </p:spPr>
        <p:txBody>
          <a:bodyPr anchor="b"/>
          <a:lst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r" eaLnBrk="1" hangingPunct="1">
              <a:defRPr/>
            </a:pPr>
            <a:r>
              <a:rPr lang="ru-RU" sz="1400" b="1" kern="0" dirty="0" smtClean="0">
                <a:solidFill>
                  <a:srgbClr val="002060"/>
                </a:solidFill>
              </a:rPr>
              <a:t>БАЗОВИЙ КОМПОНЕНТ ДОШКІЛЬНОЇ ОСВІТИ. НОВА РЕДАКЦІЯ</a:t>
            </a:r>
            <a:endParaRPr lang="ru-RU" sz="1400" b="1" kern="0" dirty="0">
              <a:solidFill>
                <a:srgbClr val="002060"/>
              </a:solidFill>
            </a:endParaRPr>
          </a:p>
        </p:txBody>
      </p:sp>
      <p:pic>
        <p:nvPicPr>
          <p:cNvPr id="8197" name="Рисунок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94550" y="201613"/>
            <a:ext cx="1751013" cy="1211262"/>
          </a:xfrm>
          <a:prstGeom prst="rect">
            <a:avLst/>
          </a:prstGeom>
          <a:noFill/>
          <a:ln w="9525">
            <a:noFill/>
            <a:miter lim="800000"/>
            <a:headEnd/>
            <a:tailEnd/>
          </a:ln>
        </p:spPr>
      </p:pic>
      <p:sp>
        <p:nvSpPr>
          <p:cNvPr id="8" name="Rectangle 3"/>
          <p:cNvSpPr txBox="1">
            <a:spLocks noChangeArrowheads="1"/>
          </p:cNvSpPr>
          <p:nvPr/>
        </p:nvSpPr>
        <p:spPr bwMode="auto">
          <a:xfrm>
            <a:off x="5629275" y="1142984"/>
            <a:ext cx="3313113" cy="4840304"/>
          </a:xfrm>
          <a:prstGeom prst="rect">
            <a:avLst/>
          </a:prstGeom>
          <a:noFill/>
          <a:ln w="9525">
            <a:noFill/>
            <a:miter lim="800000"/>
            <a:headEnd/>
            <a:tailEnd/>
          </a:ln>
          <a:effectLst/>
        </p:spPr>
        <p:txBody>
          <a:bodyPr/>
          <a:lst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0" indent="0">
              <a:buFont typeface="Wingdings" pitchFamily="2" charset="2"/>
              <a:buNone/>
              <a:defRPr/>
            </a:pPr>
            <a:endParaRPr lang="uk-UA" sz="1800" b="1" dirty="0" smtClean="0">
              <a:solidFill>
                <a:srgbClr val="002060"/>
              </a:solidFill>
            </a:endParaRPr>
          </a:p>
          <a:p>
            <a:pPr marL="0" indent="0">
              <a:buFont typeface="Wingdings" pitchFamily="2" charset="2"/>
              <a:buNone/>
              <a:defRPr/>
            </a:pPr>
            <a:r>
              <a:rPr lang="uk-UA" sz="1800" b="1" dirty="0" smtClean="0">
                <a:solidFill>
                  <a:srgbClr val="002060"/>
                </a:solidFill>
              </a:rPr>
              <a:t>ключові </a:t>
            </a:r>
            <a:r>
              <a:rPr lang="uk-UA" sz="1800" b="1" dirty="0">
                <a:solidFill>
                  <a:srgbClr val="002060"/>
                </a:solidFill>
              </a:rPr>
              <a:t>для </a:t>
            </a:r>
            <a:r>
              <a:rPr lang="uk-UA" sz="1800" b="1" dirty="0" smtClean="0">
                <a:solidFill>
                  <a:srgbClr val="002060"/>
                </a:solidFill>
              </a:rPr>
              <a:t>початкової освіти </a:t>
            </a:r>
            <a:r>
              <a:rPr lang="uk-UA" sz="1800" b="1" dirty="0">
                <a:solidFill>
                  <a:srgbClr val="002060"/>
                </a:solidFill>
              </a:rPr>
              <a:t>компетентності</a:t>
            </a:r>
            <a:r>
              <a:rPr lang="uk-UA" sz="1800" dirty="0">
                <a:solidFill>
                  <a:srgbClr val="002060"/>
                </a:solidFill>
              </a:rPr>
              <a:t> </a:t>
            </a:r>
            <a:r>
              <a:rPr lang="uk-UA" sz="1800" dirty="0" smtClean="0">
                <a:solidFill>
                  <a:srgbClr val="002060"/>
                </a:solidFill>
              </a:rPr>
              <a:t>дитини:</a:t>
            </a:r>
          </a:p>
          <a:p>
            <a:pPr marL="0" indent="0" algn="just">
              <a:buFont typeface="Wingdings" pitchFamily="2" charset="2"/>
              <a:buNone/>
              <a:defRPr/>
            </a:pPr>
            <a:r>
              <a:rPr lang="uk-UA" sz="1800" dirty="0" smtClean="0">
                <a:solidFill>
                  <a:srgbClr val="002060"/>
                </a:solidFill>
              </a:rPr>
              <a:t/>
            </a:r>
            <a:br>
              <a:rPr lang="uk-UA" sz="1800" dirty="0" smtClean="0">
                <a:solidFill>
                  <a:srgbClr val="002060"/>
                </a:solidFill>
              </a:rPr>
            </a:br>
            <a:r>
              <a:rPr lang="uk-UA" sz="1400" dirty="0">
                <a:solidFill>
                  <a:srgbClr val="002060"/>
                </a:solidFill>
              </a:rPr>
              <a:t>вільне володіння державною мовою, здатність спілкуватися рідною (у разі відмінності від державної) та іноземними мовами, ​математична, компетентності в галузі природничих наук, техніки </a:t>
            </a:r>
            <a:r>
              <a:rPr lang="uk-UA" sz="1400" dirty="0" smtClean="0">
                <a:solidFill>
                  <a:srgbClr val="002060"/>
                </a:solidFill>
              </a:rPr>
              <a:t>й технологій, </a:t>
            </a:r>
            <a:r>
              <a:rPr lang="uk-UA" sz="1400" dirty="0" err="1" smtClean="0">
                <a:solidFill>
                  <a:srgbClr val="002060"/>
                </a:solidFill>
              </a:rPr>
              <a:t>інноваційність</a:t>
            </a:r>
            <a:r>
              <a:rPr lang="uk-UA" sz="1400" dirty="0">
                <a:solidFill>
                  <a:srgbClr val="002060"/>
                </a:solidFill>
              </a:rPr>
              <a:t>, екологічна, інформаційно-комунікаційна, громадянська </a:t>
            </a:r>
            <a:r>
              <a:rPr lang="uk-UA" sz="1400" dirty="0" smtClean="0">
                <a:solidFill>
                  <a:srgbClr val="002060"/>
                </a:solidFill>
              </a:rPr>
              <a:t/>
            </a:r>
            <a:br>
              <a:rPr lang="uk-UA" sz="1400" dirty="0" smtClean="0">
                <a:solidFill>
                  <a:srgbClr val="002060"/>
                </a:solidFill>
              </a:rPr>
            </a:br>
            <a:r>
              <a:rPr lang="uk-UA" sz="1400" dirty="0" smtClean="0">
                <a:solidFill>
                  <a:srgbClr val="002060"/>
                </a:solidFill>
              </a:rPr>
              <a:t>та </a:t>
            </a:r>
            <a:r>
              <a:rPr lang="uk-UA" sz="1400" dirty="0">
                <a:solidFill>
                  <a:srgbClr val="002060"/>
                </a:solidFill>
              </a:rPr>
              <a:t>соціальна, культурна, підприємливість та </a:t>
            </a:r>
            <a:r>
              <a:rPr lang="uk-UA" sz="1400" dirty="0" smtClean="0">
                <a:solidFill>
                  <a:srgbClr val="002060"/>
                </a:solidFill>
              </a:rPr>
              <a:t>фінансова </a:t>
            </a:r>
            <a:r>
              <a:rPr lang="uk-UA" sz="1400" dirty="0">
                <a:solidFill>
                  <a:srgbClr val="002060"/>
                </a:solidFill>
              </a:rPr>
              <a:t>грамотність</a:t>
            </a:r>
          </a:p>
          <a:p>
            <a:pPr marL="0" indent="0" eaLnBrk="1" hangingPunct="1">
              <a:buFont typeface="Wingdings" pitchFamily="2" charset="2"/>
              <a:buNone/>
              <a:defRPr/>
            </a:pPr>
            <a:endParaRPr lang="ru-RU" sz="1400" b="1" kern="0" dirty="0" smtClean="0">
              <a:solidFill>
                <a:srgbClr val="00206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10242" name="Rectangle 2"/>
          <p:cNvSpPr>
            <a:spLocks noGrp="1" noChangeArrowheads="1"/>
          </p:cNvSpPr>
          <p:nvPr>
            <p:ph type="title"/>
          </p:nvPr>
        </p:nvSpPr>
        <p:spPr>
          <a:xfrm>
            <a:off x="1214414" y="569913"/>
            <a:ext cx="5857916" cy="474662"/>
          </a:xfrm>
          <a:solidFill>
            <a:srgbClr val="FFFF00"/>
          </a:solidFill>
        </p:spPr>
        <p:txBody>
          <a:bodyPr/>
          <a:lstStyle/>
          <a:p>
            <a:pPr algn="ctr" eaLnBrk="1" hangingPunct="1"/>
            <a:r>
              <a:rPr lang="uk-UA" altLang="uk-UA" sz="2400" b="1" dirty="0" smtClean="0">
                <a:solidFill>
                  <a:srgbClr val="002060"/>
                </a:solidFill>
              </a:rPr>
              <a:t>КОМПЕТЕНТНОСТІ </a:t>
            </a:r>
            <a:endParaRPr lang="ru-RU" altLang="uk-UA" sz="2200" b="1" dirty="0" smtClean="0">
              <a:solidFill>
                <a:srgbClr val="002060"/>
              </a:solidFill>
            </a:endParaRPr>
          </a:p>
        </p:txBody>
      </p:sp>
      <p:sp>
        <p:nvSpPr>
          <p:cNvPr id="10243" name="Rectangle 3"/>
          <p:cNvSpPr txBox="1">
            <a:spLocks noChangeArrowheads="1"/>
          </p:cNvSpPr>
          <p:nvPr/>
        </p:nvSpPr>
        <p:spPr bwMode="auto">
          <a:xfrm>
            <a:off x="611188" y="1831975"/>
            <a:ext cx="4105275" cy="4003675"/>
          </a:xfrm>
          <a:prstGeom prst="rect">
            <a:avLst/>
          </a:prstGeom>
          <a:noFill/>
          <a:ln w="9525">
            <a:noFill/>
            <a:miter lim="800000"/>
            <a:headEnd/>
            <a:tailEnd/>
          </a:ln>
        </p:spPr>
        <p:txBody>
          <a:bodyPr/>
          <a:lstStyle/>
          <a:p>
            <a:pPr algn="ctr" eaLnBrk="1" hangingPunct="1">
              <a:spcBef>
                <a:spcPct val="20000"/>
              </a:spcBef>
              <a:buClr>
                <a:schemeClr val="accent2"/>
              </a:buClr>
              <a:buFont typeface="Wingdings" pitchFamily="2" charset="2"/>
              <a:buNone/>
            </a:pPr>
            <a:r>
              <a:rPr lang="uk-UA" altLang="uk-UA" b="1">
                <a:solidFill>
                  <a:srgbClr val="002060"/>
                </a:solidFill>
              </a:rPr>
              <a:t>формуються у дитини дошкільного віку </a:t>
            </a:r>
            <a:br>
              <a:rPr lang="uk-UA" altLang="uk-UA" b="1">
                <a:solidFill>
                  <a:srgbClr val="002060"/>
                </a:solidFill>
              </a:rPr>
            </a:br>
            <a:r>
              <a:rPr lang="uk-UA" altLang="uk-UA" b="1">
                <a:solidFill>
                  <a:srgbClr val="002060"/>
                </a:solidFill>
              </a:rPr>
              <a:t>в різних видах діяльності</a:t>
            </a:r>
          </a:p>
          <a:p>
            <a:pPr algn="ctr" eaLnBrk="1" hangingPunct="1">
              <a:spcBef>
                <a:spcPct val="20000"/>
              </a:spcBef>
              <a:buClr>
                <a:schemeClr val="accent2"/>
              </a:buClr>
              <a:buFont typeface="Wingdings" pitchFamily="2" charset="2"/>
              <a:buNone/>
            </a:pPr>
            <a:r>
              <a:rPr lang="uk-UA" altLang="uk-UA" b="1">
                <a:solidFill>
                  <a:srgbClr val="002060"/>
                </a:solidFill>
              </a:rPr>
              <a:t>ЗА ОСВІТНІМИ НАПРЯМАМИ</a:t>
            </a:r>
          </a:p>
          <a:p>
            <a:pPr algn="ctr" eaLnBrk="1" hangingPunct="1">
              <a:spcBef>
                <a:spcPct val="20000"/>
              </a:spcBef>
              <a:buClr>
                <a:schemeClr val="accent2"/>
              </a:buClr>
              <a:buFont typeface="Wingdings" pitchFamily="2" charset="2"/>
              <a:buNone/>
            </a:pPr>
            <a:endParaRPr lang="uk-UA" altLang="uk-UA" b="1">
              <a:solidFill>
                <a:srgbClr val="002060"/>
              </a:solidFill>
            </a:endParaRPr>
          </a:p>
          <a:p>
            <a:pPr algn="ctr" eaLnBrk="1" hangingPunct="1">
              <a:spcBef>
                <a:spcPct val="20000"/>
              </a:spcBef>
              <a:buClr>
                <a:schemeClr val="accent2"/>
              </a:buClr>
              <a:buFont typeface="Wingdings" pitchFamily="2" charset="2"/>
              <a:buNone/>
            </a:pPr>
            <a:r>
              <a:rPr lang="uk-UA" altLang="uk-UA">
                <a:solidFill>
                  <a:srgbClr val="002060"/>
                </a:solidFill>
              </a:rPr>
              <a:t>«Особистість дитини»</a:t>
            </a:r>
            <a:br>
              <a:rPr lang="uk-UA" altLang="uk-UA">
                <a:solidFill>
                  <a:srgbClr val="002060"/>
                </a:solidFill>
              </a:rPr>
            </a:br>
            <a:r>
              <a:rPr lang="uk-UA" altLang="uk-UA">
                <a:solidFill>
                  <a:srgbClr val="002060"/>
                </a:solidFill>
              </a:rPr>
              <a:t>«Дитина в сенсорно-пізнавальному просторі»</a:t>
            </a:r>
            <a:br>
              <a:rPr lang="uk-UA" altLang="uk-UA">
                <a:solidFill>
                  <a:srgbClr val="002060"/>
                </a:solidFill>
              </a:rPr>
            </a:br>
            <a:r>
              <a:rPr lang="uk-UA" altLang="uk-UA">
                <a:solidFill>
                  <a:srgbClr val="002060"/>
                </a:solidFill>
              </a:rPr>
              <a:t>«Дитина в природному довкіллі»</a:t>
            </a:r>
            <a:br>
              <a:rPr lang="uk-UA" altLang="uk-UA">
                <a:solidFill>
                  <a:srgbClr val="002060"/>
                </a:solidFill>
              </a:rPr>
            </a:br>
            <a:r>
              <a:rPr lang="uk-UA" altLang="uk-UA">
                <a:solidFill>
                  <a:srgbClr val="002060"/>
                </a:solidFill>
              </a:rPr>
              <a:t>«Гра дитини»</a:t>
            </a:r>
            <a:br>
              <a:rPr lang="uk-UA" altLang="uk-UA">
                <a:solidFill>
                  <a:srgbClr val="002060"/>
                </a:solidFill>
              </a:rPr>
            </a:br>
            <a:r>
              <a:rPr lang="uk-UA" altLang="uk-UA">
                <a:solidFill>
                  <a:srgbClr val="002060"/>
                </a:solidFill>
              </a:rPr>
              <a:t>«Дитина в соціумі»</a:t>
            </a:r>
            <a:br>
              <a:rPr lang="uk-UA" altLang="uk-UA">
                <a:solidFill>
                  <a:srgbClr val="002060"/>
                </a:solidFill>
              </a:rPr>
            </a:br>
            <a:r>
              <a:rPr lang="uk-UA" altLang="uk-UA">
                <a:solidFill>
                  <a:srgbClr val="002060"/>
                </a:solidFill>
              </a:rPr>
              <a:t>«Мовлення дитини»</a:t>
            </a:r>
            <a:br>
              <a:rPr lang="uk-UA" altLang="uk-UA">
                <a:solidFill>
                  <a:srgbClr val="002060"/>
                </a:solidFill>
              </a:rPr>
            </a:br>
            <a:r>
              <a:rPr lang="uk-UA" altLang="uk-UA">
                <a:solidFill>
                  <a:srgbClr val="002060"/>
                </a:solidFill>
              </a:rPr>
              <a:t>«Дитина у світі мистецтва»</a:t>
            </a:r>
            <a:endParaRPr lang="ru-RU" altLang="uk-UA">
              <a:solidFill>
                <a:srgbClr val="002060"/>
              </a:solidFill>
            </a:endParaRPr>
          </a:p>
        </p:txBody>
      </p:sp>
      <p:sp>
        <p:nvSpPr>
          <p:cNvPr id="4" name="Rectangle 2"/>
          <p:cNvSpPr txBox="1">
            <a:spLocks noChangeArrowheads="1"/>
          </p:cNvSpPr>
          <p:nvPr/>
        </p:nvSpPr>
        <p:spPr bwMode="auto">
          <a:xfrm>
            <a:off x="2017713" y="6237288"/>
            <a:ext cx="7018337" cy="352425"/>
          </a:xfrm>
          <a:prstGeom prst="rect">
            <a:avLst/>
          </a:prstGeom>
          <a:solidFill>
            <a:srgbClr val="FFFF00"/>
          </a:solidFill>
          <a:ln w="9525">
            <a:noFill/>
            <a:miter lim="800000"/>
            <a:headEnd/>
            <a:tailEnd/>
          </a:ln>
          <a:effectLst/>
        </p:spPr>
        <p:txBody>
          <a:bodyPr anchor="b"/>
          <a:lst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r" eaLnBrk="1" hangingPunct="1">
              <a:defRPr/>
            </a:pPr>
            <a:r>
              <a:rPr lang="ru-RU" sz="1400" b="1" kern="0" dirty="0" smtClean="0">
                <a:solidFill>
                  <a:srgbClr val="002060"/>
                </a:solidFill>
              </a:rPr>
              <a:t>БАЗОВИЙ КОМПОНЕНТ ДОШКІЛЬНОЇ ОСВІТИ. НОВА РЕДАКЦІЯ</a:t>
            </a:r>
            <a:endParaRPr lang="ru-RU" sz="1400" b="1" kern="0" dirty="0">
              <a:solidFill>
                <a:srgbClr val="002060"/>
              </a:solidFill>
            </a:endParaRPr>
          </a:p>
        </p:txBody>
      </p:sp>
      <p:pic>
        <p:nvPicPr>
          <p:cNvPr id="10245" name="Рисунок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94550" y="201613"/>
            <a:ext cx="1751013" cy="1211262"/>
          </a:xfrm>
          <a:prstGeom prst="rect">
            <a:avLst/>
          </a:prstGeom>
          <a:noFill/>
          <a:ln w="9525">
            <a:noFill/>
            <a:miter lim="800000"/>
            <a:headEnd/>
            <a:tailEnd/>
          </a:ln>
        </p:spPr>
      </p:pic>
      <p:sp>
        <p:nvSpPr>
          <p:cNvPr id="10246" name="Rectangle 3"/>
          <p:cNvSpPr txBox="1">
            <a:spLocks noChangeArrowheads="1"/>
          </p:cNvSpPr>
          <p:nvPr/>
        </p:nvSpPr>
        <p:spPr bwMode="auto">
          <a:xfrm>
            <a:off x="4787900" y="1831975"/>
            <a:ext cx="4105275" cy="4260850"/>
          </a:xfrm>
          <a:prstGeom prst="rect">
            <a:avLst/>
          </a:prstGeom>
          <a:noFill/>
          <a:ln w="9525">
            <a:noFill/>
            <a:miter lim="800000"/>
            <a:headEnd/>
            <a:tailEnd/>
          </a:ln>
        </p:spPr>
        <p:txBody>
          <a:bodyPr/>
          <a:lstStyle/>
          <a:p>
            <a:pPr algn="ctr" eaLnBrk="1" hangingPunct="1">
              <a:spcBef>
                <a:spcPct val="20000"/>
              </a:spcBef>
              <a:buClr>
                <a:schemeClr val="accent2"/>
              </a:buClr>
              <a:buFont typeface="Wingdings" pitchFamily="2" charset="2"/>
              <a:buNone/>
            </a:pPr>
            <a:r>
              <a:rPr lang="uk-UA" altLang="uk-UA" b="1">
                <a:solidFill>
                  <a:srgbClr val="002060"/>
                </a:solidFill>
              </a:rPr>
              <a:t>мають продовження в початковій школі</a:t>
            </a:r>
            <a:br>
              <a:rPr lang="uk-UA" altLang="uk-UA" b="1">
                <a:solidFill>
                  <a:srgbClr val="002060"/>
                </a:solidFill>
              </a:rPr>
            </a:br>
            <a:r>
              <a:rPr lang="uk-UA" altLang="uk-UA" b="1">
                <a:solidFill>
                  <a:srgbClr val="002060"/>
                </a:solidFill>
              </a:rPr>
              <a:t> ЧЕРЕЗ ОСВІТНІ ГАЛУЗІ </a:t>
            </a:r>
          </a:p>
          <a:p>
            <a:pPr algn="ctr" eaLnBrk="1" hangingPunct="1">
              <a:spcBef>
                <a:spcPct val="20000"/>
              </a:spcBef>
              <a:buClr>
                <a:schemeClr val="accent2"/>
              </a:buClr>
              <a:buFont typeface="Wingdings" pitchFamily="2" charset="2"/>
              <a:buNone/>
            </a:pPr>
            <a:r>
              <a:rPr lang="uk-UA" altLang="uk-UA">
                <a:solidFill>
                  <a:srgbClr val="002060"/>
                </a:solidFill>
              </a:rPr>
              <a:t>«Мовно-літературна»</a:t>
            </a:r>
          </a:p>
          <a:p>
            <a:pPr algn="ctr" eaLnBrk="1" hangingPunct="1">
              <a:spcBef>
                <a:spcPct val="20000"/>
              </a:spcBef>
              <a:buClr>
                <a:schemeClr val="accent2"/>
              </a:buClr>
              <a:buFont typeface="Wingdings" pitchFamily="2" charset="2"/>
              <a:buNone/>
            </a:pPr>
            <a:r>
              <a:rPr lang="uk-UA" altLang="uk-UA">
                <a:solidFill>
                  <a:srgbClr val="002060"/>
                </a:solidFill>
              </a:rPr>
              <a:t>«Математична»</a:t>
            </a:r>
          </a:p>
          <a:p>
            <a:pPr algn="ctr" eaLnBrk="1" hangingPunct="1">
              <a:spcBef>
                <a:spcPct val="20000"/>
              </a:spcBef>
              <a:buClr>
                <a:schemeClr val="accent2"/>
              </a:buClr>
              <a:buFont typeface="Wingdings" pitchFamily="2" charset="2"/>
              <a:buNone/>
            </a:pPr>
            <a:r>
              <a:rPr lang="uk-UA" altLang="uk-UA">
                <a:solidFill>
                  <a:srgbClr val="002060"/>
                </a:solidFill>
              </a:rPr>
              <a:t>«Природнича»</a:t>
            </a:r>
          </a:p>
          <a:p>
            <a:pPr algn="ctr" eaLnBrk="1" hangingPunct="1">
              <a:spcBef>
                <a:spcPct val="20000"/>
              </a:spcBef>
              <a:buClr>
                <a:schemeClr val="accent2"/>
              </a:buClr>
              <a:buFont typeface="Wingdings" pitchFamily="2" charset="2"/>
              <a:buNone/>
            </a:pPr>
            <a:r>
              <a:rPr lang="uk-UA" altLang="uk-UA">
                <a:solidFill>
                  <a:srgbClr val="002060"/>
                </a:solidFill>
              </a:rPr>
              <a:t>«Технологічна»</a:t>
            </a:r>
          </a:p>
          <a:p>
            <a:pPr algn="ctr" eaLnBrk="1" hangingPunct="1">
              <a:spcBef>
                <a:spcPct val="20000"/>
              </a:spcBef>
              <a:buClr>
                <a:schemeClr val="accent2"/>
              </a:buClr>
              <a:buFont typeface="Wingdings" pitchFamily="2" charset="2"/>
              <a:buNone/>
            </a:pPr>
            <a:r>
              <a:rPr lang="uk-UA" altLang="uk-UA">
                <a:solidFill>
                  <a:srgbClr val="002060"/>
                </a:solidFill>
              </a:rPr>
              <a:t>«Інформатична»</a:t>
            </a:r>
          </a:p>
          <a:p>
            <a:pPr algn="ctr" eaLnBrk="1" hangingPunct="1">
              <a:spcBef>
                <a:spcPct val="20000"/>
              </a:spcBef>
              <a:buClr>
                <a:schemeClr val="accent2"/>
              </a:buClr>
              <a:buFont typeface="Wingdings" pitchFamily="2" charset="2"/>
              <a:buNone/>
            </a:pPr>
            <a:r>
              <a:rPr lang="uk-UA" altLang="uk-UA">
                <a:solidFill>
                  <a:srgbClr val="002060"/>
                </a:solidFill>
              </a:rPr>
              <a:t>«Соціальна»</a:t>
            </a:r>
          </a:p>
          <a:p>
            <a:pPr algn="ctr" eaLnBrk="1" hangingPunct="1">
              <a:spcBef>
                <a:spcPct val="20000"/>
              </a:spcBef>
              <a:buClr>
                <a:schemeClr val="accent2"/>
              </a:buClr>
              <a:buFont typeface="Wingdings" pitchFamily="2" charset="2"/>
              <a:buNone/>
            </a:pPr>
            <a:r>
              <a:rPr lang="uk-UA" altLang="uk-UA">
                <a:solidFill>
                  <a:srgbClr val="002060"/>
                </a:solidFill>
              </a:rPr>
              <a:t>«Здоров’язбережувальна»</a:t>
            </a:r>
          </a:p>
          <a:p>
            <a:pPr algn="ctr" eaLnBrk="1" hangingPunct="1">
              <a:spcBef>
                <a:spcPct val="20000"/>
              </a:spcBef>
              <a:buClr>
                <a:schemeClr val="accent2"/>
              </a:buClr>
              <a:buFont typeface="Wingdings" pitchFamily="2" charset="2"/>
              <a:buNone/>
            </a:pPr>
            <a:r>
              <a:rPr lang="uk-UA" altLang="uk-UA">
                <a:solidFill>
                  <a:srgbClr val="002060"/>
                </a:solidFill>
              </a:rPr>
              <a:t>«Громадянська»</a:t>
            </a:r>
          </a:p>
          <a:p>
            <a:pPr algn="ctr" eaLnBrk="1" hangingPunct="1">
              <a:spcBef>
                <a:spcPct val="20000"/>
              </a:spcBef>
              <a:buClr>
                <a:schemeClr val="accent2"/>
              </a:buClr>
              <a:buFont typeface="Wingdings" pitchFamily="2" charset="2"/>
              <a:buNone/>
            </a:pPr>
            <a:r>
              <a:rPr lang="uk-UA" altLang="uk-UA">
                <a:solidFill>
                  <a:srgbClr val="002060"/>
                </a:solidFill>
              </a:rPr>
              <a:t>«Історична» </a:t>
            </a:r>
          </a:p>
          <a:p>
            <a:pPr algn="ctr" eaLnBrk="1" hangingPunct="1">
              <a:spcBef>
                <a:spcPct val="20000"/>
              </a:spcBef>
              <a:buClr>
                <a:schemeClr val="accent2"/>
              </a:buClr>
              <a:buFont typeface="Wingdings" pitchFamily="2" charset="2"/>
              <a:buNone/>
            </a:pPr>
            <a:r>
              <a:rPr lang="uk-UA" altLang="uk-UA">
                <a:solidFill>
                  <a:srgbClr val="002060"/>
                </a:solidFill>
              </a:rPr>
              <a:t>«Мистецька» та «Фізкультурна»</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260648"/>
            <a:ext cx="7920880" cy="2880320"/>
          </a:xfrm>
        </p:spPr>
        <p:txBody>
          <a:bodyPr>
            <a:normAutofit fontScale="90000"/>
          </a:bodyPr>
          <a:lstStyle/>
          <a:p>
            <a:r>
              <a:rPr lang="uk-UA" dirty="0" smtClean="0"/>
              <a:t>Сучасні інноваційні освітні технології формування логіко-математичної компетентності дошкільнят</a:t>
            </a:r>
            <a:r>
              <a:rPr lang="ru-RU" dirty="0" smtClean="0"/>
              <a:t/>
            </a:r>
            <a:br>
              <a:rPr lang="ru-RU" dirty="0" smtClean="0"/>
            </a:br>
            <a:endParaRPr lang="ru-RU" b="1" dirty="0"/>
          </a:p>
        </p:txBody>
      </p:sp>
    </p:spTree>
    <p:extLst>
      <p:ext uri="{BB962C8B-B14F-4D97-AF65-F5344CB8AC3E}">
        <p14:creationId xmlns:p14="http://schemas.microsoft.com/office/powerpoint/2010/main" val="185787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0" name="Picture 2" descr="D:\мої документи\фони\фони\04\0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139" name="Google Shape;139;p15"/>
          <p:cNvSpPr/>
          <p:nvPr/>
        </p:nvSpPr>
        <p:spPr>
          <a:xfrm>
            <a:off x="2786050" y="0"/>
            <a:ext cx="4595400" cy="17988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txBox="1"/>
          <p:nvPr/>
        </p:nvSpPr>
        <p:spPr>
          <a:xfrm>
            <a:off x="3357553" y="402600"/>
            <a:ext cx="3429025" cy="908800"/>
          </a:xfrm>
          <a:prstGeom prst="rect">
            <a:avLst/>
          </a:prstGeom>
          <a:solidFill>
            <a:srgbClr val="00FF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3000" b="1" u="sng" dirty="0" smtClean="0">
                <a:solidFill>
                  <a:srgbClr val="0000FF"/>
                </a:solidFill>
                <a:latin typeface="Times New Roman"/>
                <a:ea typeface="Times New Roman"/>
                <a:cs typeface="Times New Roman"/>
                <a:sym typeface="Times New Roman"/>
              </a:rPr>
              <a:t>Інтерактивні форми роботи</a:t>
            </a:r>
            <a:endParaRPr sz="3000" b="1" u="sng">
              <a:solidFill>
                <a:srgbClr val="0000FF"/>
              </a:solidFill>
              <a:latin typeface="Times New Roman"/>
              <a:ea typeface="Times New Roman"/>
              <a:cs typeface="Times New Roman"/>
              <a:sym typeface="Times New Roman"/>
            </a:endParaRPr>
          </a:p>
        </p:txBody>
      </p:sp>
      <p:sp>
        <p:nvSpPr>
          <p:cNvPr id="141" name="Google Shape;141;p15"/>
          <p:cNvSpPr txBox="1"/>
          <p:nvPr/>
        </p:nvSpPr>
        <p:spPr>
          <a:xfrm>
            <a:off x="1500166" y="1785926"/>
            <a:ext cx="7195200" cy="1637200"/>
          </a:xfrm>
          <a:prstGeom prst="rect">
            <a:avLst/>
          </a:prstGeom>
          <a:solidFill>
            <a:srgbClr val="00FF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1800" b="1" dirty="0">
                <a:highlight>
                  <a:srgbClr val="00FF00"/>
                </a:highlight>
                <a:latin typeface="Times New Roman"/>
                <a:ea typeface="Times New Roman"/>
                <a:cs typeface="Times New Roman"/>
                <a:sym typeface="Times New Roman"/>
              </a:rPr>
              <a:t>це </a:t>
            </a:r>
            <a:r>
              <a:rPr lang="ru" sz="1800" b="1" dirty="0" smtClean="0">
                <a:highlight>
                  <a:srgbClr val="00FF00"/>
                </a:highlight>
                <a:latin typeface="Times New Roman"/>
                <a:ea typeface="Times New Roman"/>
                <a:cs typeface="Times New Roman"/>
                <a:sym typeface="Times New Roman"/>
              </a:rPr>
              <a:t>спеціальні форми </a:t>
            </a:r>
            <a:r>
              <a:rPr lang="ru" sz="1800" b="1" dirty="0">
                <a:highlight>
                  <a:srgbClr val="00FF00"/>
                </a:highlight>
                <a:latin typeface="Times New Roman"/>
                <a:ea typeface="Times New Roman"/>
                <a:cs typeface="Times New Roman"/>
                <a:sym typeface="Times New Roman"/>
              </a:rPr>
              <a:t>організації пізнавальної діяльності, </a:t>
            </a:r>
            <a:r>
              <a:rPr lang="ru" sz="1800" b="1" dirty="0" smtClean="0">
                <a:highlight>
                  <a:srgbClr val="00FF00"/>
                </a:highlight>
                <a:latin typeface="Times New Roman"/>
                <a:ea typeface="Times New Roman"/>
                <a:cs typeface="Times New Roman"/>
                <a:sym typeface="Times New Roman"/>
              </a:rPr>
              <a:t>які  мають </a:t>
            </a:r>
            <a:r>
              <a:rPr lang="ru" sz="1800" b="1" dirty="0">
                <a:highlight>
                  <a:srgbClr val="00FF00"/>
                </a:highlight>
                <a:latin typeface="Times New Roman"/>
                <a:ea typeface="Times New Roman"/>
                <a:cs typeface="Times New Roman"/>
                <a:sym typeface="Times New Roman"/>
              </a:rPr>
              <a:t>конкретну, передбачувану мету - створення комфортних умов </a:t>
            </a:r>
            <a:r>
              <a:rPr lang="ru" b="1" dirty="0" smtClean="0">
                <a:highlight>
                  <a:srgbClr val="00FF00"/>
                </a:highlight>
                <a:latin typeface="Times New Roman"/>
                <a:ea typeface="Times New Roman"/>
                <a:cs typeface="Times New Roman"/>
                <a:sym typeface="Times New Roman"/>
              </a:rPr>
              <a:t>освітньої діяльності</a:t>
            </a:r>
            <a:r>
              <a:rPr lang="ru" sz="1800" b="1" dirty="0" smtClean="0">
                <a:highlight>
                  <a:srgbClr val="00FF00"/>
                </a:highlight>
                <a:latin typeface="Times New Roman"/>
                <a:ea typeface="Times New Roman"/>
                <a:cs typeface="Times New Roman"/>
                <a:sym typeface="Times New Roman"/>
              </a:rPr>
              <a:t>, </a:t>
            </a:r>
            <a:r>
              <a:rPr lang="ru" sz="1800" b="1" dirty="0">
                <a:highlight>
                  <a:srgbClr val="00FF00"/>
                </a:highlight>
                <a:latin typeface="Times New Roman"/>
                <a:ea typeface="Times New Roman"/>
                <a:cs typeface="Times New Roman"/>
                <a:sym typeface="Times New Roman"/>
              </a:rPr>
              <a:t>за яких </a:t>
            </a:r>
            <a:r>
              <a:rPr lang="ru" sz="1800" b="1" dirty="0" smtClean="0">
                <a:highlight>
                  <a:srgbClr val="00FF00"/>
                </a:highlight>
                <a:latin typeface="Times New Roman"/>
                <a:ea typeface="Times New Roman"/>
                <a:cs typeface="Times New Roman"/>
                <a:sym typeface="Times New Roman"/>
              </a:rPr>
              <a:t>кожена дитина відчуває </a:t>
            </a:r>
            <a:r>
              <a:rPr lang="ru" sz="1800" b="1" dirty="0">
                <a:highlight>
                  <a:srgbClr val="00FF00"/>
                </a:highlight>
                <a:latin typeface="Times New Roman"/>
                <a:ea typeface="Times New Roman"/>
                <a:cs typeface="Times New Roman"/>
                <a:sym typeface="Times New Roman"/>
              </a:rPr>
              <a:t>свою успішність, інтелектуальну спроможність. </a:t>
            </a:r>
            <a:endParaRPr sz="1800" b="1">
              <a:highlight>
                <a:srgbClr val="00FF00"/>
              </a:highlight>
              <a:latin typeface="Times New Roman"/>
              <a:ea typeface="Times New Roman"/>
              <a:cs typeface="Times New Roman"/>
              <a:sym typeface="Times New Roman"/>
            </a:endParaRPr>
          </a:p>
        </p:txBody>
      </p:sp>
      <p:sp>
        <p:nvSpPr>
          <p:cNvPr id="142" name="Google Shape;142;p15"/>
          <p:cNvSpPr/>
          <p:nvPr/>
        </p:nvSpPr>
        <p:spPr>
          <a:xfrm>
            <a:off x="1357290" y="3571876"/>
            <a:ext cx="7253550" cy="1142000"/>
          </a:xfrm>
          <a:prstGeom prst="flowChartPunchedTap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txBox="1"/>
          <p:nvPr/>
        </p:nvSpPr>
        <p:spPr>
          <a:xfrm>
            <a:off x="1857356" y="3857628"/>
            <a:ext cx="6456000" cy="571504"/>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ru" sz="2400" b="1" dirty="0">
                <a:highlight>
                  <a:srgbClr val="00FF00"/>
                </a:highlight>
                <a:latin typeface="Times New Roman"/>
                <a:ea typeface="Times New Roman"/>
                <a:cs typeface="Times New Roman"/>
                <a:sym typeface="Times New Roman"/>
              </a:rPr>
              <a:t>СУТЬ </a:t>
            </a:r>
            <a:r>
              <a:rPr lang="ru" sz="2400" b="1" dirty="0" smtClean="0">
                <a:highlight>
                  <a:srgbClr val="00FF00"/>
                </a:highlight>
                <a:latin typeface="Times New Roman"/>
                <a:ea typeface="Times New Roman"/>
                <a:cs typeface="Times New Roman"/>
                <a:sym typeface="Times New Roman"/>
              </a:rPr>
              <a:t>ІНТЕРАКТИВНИХ ФОРМ РОБОТИ</a:t>
            </a:r>
            <a:endParaRPr sz="2400" b="1">
              <a:highlight>
                <a:srgbClr val="00FF00"/>
              </a:highlight>
              <a:latin typeface="Times New Roman"/>
              <a:ea typeface="Times New Roman"/>
              <a:cs typeface="Times New Roman"/>
              <a:sym typeface="Times New Roman"/>
            </a:endParaRPr>
          </a:p>
        </p:txBody>
      </p:sp>
      <p:sp>
        <p:nvSpPr>
          <p:cNvPr id="144" name="Google Shape;144;p15"/>
          <p:cNvSpPr txBox="1"/>
          <p:nvPr/>
        </p:nvSpPr>
        <p:spPr>
          <a:xfrm>
            <a:off x="7386800" y="3677900"/>
            <a:ext cx="15909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highlight>
                <a:srgbClr val="00FF00"/>
              </a:highlight>
              <a:latin typeface="Times New Roman"/>
              <a:ea typeface="Times New Roman"/>
              <a:cs typeface="Times New Roman"/>
              <a:sym typeface="Times New Roman"/>
            </a:endParaRPr>
          </a:p>
        </p:txBody>
      </p:sp>
      <p:sp>
        <p:nvSpPr>
          <p:cNvPr id="145" name="Google Shape;145;p15"/>
          <p:cNvSpPr/>
          <p:nvPr/>
        </p:nvSpPr>
        <p:spPr>
          <a:xfrm>
            <a:off x="2285984" y="4929198"/>
            <a:ext cx="5741400" cy="1584486"/>
          </a:xfrm>
          <a:prstGeom prst="flowChartAlternateProcess">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B050"/>
              </a:solidFill>
            </a:endParaRPr>
          </a:p>
        </p:txBody>
      </p:sp>
      <p:sp>
        <p:nvSpPr>
          <p:cNvPr id="146" name="Google Shape;146;p15"/>
          <p:cNvSpPr txBox="1"/>
          <p:nvPr/>
        </p:nvSpPr>
        <p:spPr>
          <a:xfrm>
            <a:off x="2500298" y="4929198"/>
            <a:ext cx="5429288" cy="124780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2400" b="1" dirty="0" smtClean="0">
                <a:latin typeface="Times New Roman"/>
                <a:ea typeface="Times New Roman"/>
                <a:cs typeface="Times New Roman"/>
                <a:sym typeface="Times New Roman"/>
              </a:rPr>
              <a:t>Освітній </a:t>
            </a:r>
            <a:r>
              <a:rPr lang="ru" sz="2400" b="1" dirty="0">
                <a:latin typeface="Times New Roman"/>
                <a:ea typeface="Times New Roman"/>
                <a:cs typeface="Times New Roman"/>
                <a:sym typeface="Times New Roman"/>
              </a:rPr>
              <a:t>процес відбувається за умови постійної, активної взаємодії всіх </a:t>
            </a:r>
            <a:r>
              <a:rPr lang="ru" sz="2400" b="1" dirty="0" smtClean="0">
                <a:latin typeface="Times New Roman"/>
                <a:ea typeface="Times New Roman"/>
                <a:cs typeface="Times New Roman"/>
                <a:sym typeface="Times New Roman"/>
              </a:rPr>
              <a:t>дітей.</a:t>
            </a:r>
            <a:r>
              <a:rPr lang="ru" sz="2400" b="1" dirty="0" smtClean="0">
                <a:latin typeface="Calibri"/>
                <a:ea typeface="Calibri"/>
                <a:cs typeface="Calibri"/>
                <a:sym typeface="Calibri"/>
              </a:rPr>
              <a:t> </a:t>
            </a:r>
            <a:endParaRPr sz="2400" b="1">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3" name="Picture 2" descr="D:\мої документи\фони\фони\04\0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151" name="Google Shape;151;p16"/>
          <p:cNvSpPr txBox="1"/>
          <p:nvPr/>
        </p:nvSpPr>
        <p:spPr>
          <a:xfrm>
            <a:off x="857223" y="545332"/>
            <a:ext cx="7360051" cy="5026807"/>
          </a:xfrm>
          <a:prstGeom prst="rect">
            <a:avLst/>
          </a:prstGeom>
          <a:noFill/>
          <a:ln>
            <a:noFill/>
          </a:ln>
        </p:spPr>
        <p:txBody>
          <a:bodyPr spcFirstLastPara="1" wrap="square" lIns="91425" tIns="91425" rIns="91425" bIns="91425" anchor="t" anchorCtr="0">
            <a:noAutofit/>
          </a:bodyPr>
          <a:lstStyle/>
          <a:p>
            <a:pPr marL="342900" lvl="0" indent="0" algn="ctr" rtl="0">
              <a:spcBef>
                <a:spcPts val="0"/>
              </a:spcBef>
              <a:spcAft>
                <a:spcPts val="0"/>
              </a:spcAft>
              <a:buNone/>
            </a:pPr>
            <a:r>
              <a:rPr lang="ru" sz="2400" i="1" dirty="0">
                <a:latin typeface="Times New Roman"/>
                <a:ea typeface="Times New Roman"/>
                <a:cs typeface="Times New Roman"/>
                <a:sym typeface="Times New Roman"/>
              </a:rPr>
              <a:t>ПРОБЛЕМИ ІНТЕРАКТИВНОГО НАВЧАННЯ,</a:t>
            </a:r>
            <a:endParaRPr sz="2400" i="1">
              <a:latin typeface="Times New Roman"/>
              <a:ea typeface="Times New Roman"/>
              <a:cs typeface="Times New Roman"/>
              <a:sym typeface="Times New Roman"/>
            </a:endParaRPr>
          </a:p>
          <a:p>
            <a:pPr marL="342900" lvl="0" indent="0" algn="ctr" rtl="0">
              <a:spcBef>
                <a:spcPts val="0"/>
              </a:spcBef>
              <a:spcAft>
                <a:spcPts val="0"/>
              </a:spcAft>
              <a:buNone/>
            </a:pPr>
            <a:r>
              <a:rPr lang="ru" sz="2400" dirty="0">
                <a:latin typeface="Times New Roman"/>
                <a:ea typeface="Times New Roman"/>
                <a:cs typeface="Times New Roman"/>
                <a:sym typeface="Times New Roman"/>
              </a:rPr>
              <a:t> </a:t>
            </a:r>
            <a:r>
              <a:rPr lang="ru" sz="2400" i="1" dirty="0">
                <a:latin typeface="Times New Roman"/>
                <a:ea typeface="Times New Roman"/>
                <a:cs typeface="Times New Roman"/>
                <a:sym typeface="Times New Roman"/>
              </a:rPr>
              <a:t>з якими </a:t>
            </a:r>
            <a:r>
              <a:rPr lang="ru" sz="2400" i="1" dirty="0" smtClean="0">
                <a:latin typeface="Times New Roman"/>
                <a:ea typeface="Times New Roman"/>
                <a:cs typeface="Times New Roman"/>
                <a:sym typeface="Times New Roman"/>
              </a:rPr>
              <a:t>вихователь </a:t>
            </a:r>
            <a:r>
              <a:rPr lang="ru" sz="2400" i="1" dirty="0">
                <a:latin typeface="Times New Roman"/>
                <a:ea typeface="Times New Roman"/>
                <a:cs typeface="Times New Roman"/>
                <a:sym typeface="Times New Roman"/>
              </a:rPr>
              <a:t>може </a:t>
            </a:r>
            <a:r>
              <a:rPr lang="ru" sz="2400" i="1" dirty="0" smtClean="0">
                <a:latin typeface="Times New Roman"/>
                <a:ea typeface="Times New Roman"/>
                <a:cs typeface="Times New Roman"/>
                <a:sym typeface="Times New Roman"/>
              </a:rPr>
              <a:t>зіткнутися:</a:t>
            </a:r>
            <a:endParaRPr sz="2400" i="1">
              <a:solidFill>
                <a:srgbClr val="7F7F7F"/>
              </a:solidFill>
              <a:latin typeface="Times New Roman"/>
              <a:ea typeface="Times New Roman"/>
              <a:cs typeface="Times New Roman"/>
              <a:sym typeface="Times New Roman"/>
            </a:endParaRPr>
          </a:p>
          <a:p>
            <a:pPr marL="342900" lvl="0" indent="-342900" algn="l" rtl="0">
              <a:spcBef>
                <a:spcPts val="480"/>
              </a:spcBef>
              <a:spcAft>
                <a:spcPts val="0"/>
              </a:spcAft>
              <a:buClr>
                <a:srgbClr val="000000"/>
              </a:buClr>
              <a:buSzPts val="2400"/>
              <a:buFont typeface="Times New Roman"/>
              <a:buChar char="●"/>
            </a:pPr>
            <a:r>
              <a:rPr lang="ru" sz="2400" dirty="0">
                <a:latin typeface="Times New Roman"/>
                <a:ea typeface="Times New Roman"/>
                <a:cs typeface="Times New Roman"/>
                <a:sym typeface="Times New Roman"/>
              </a:rPr>
              <a:t>Невміння </a:t>
            </a:r>
            <a:r>
              <a:rPr lang="ru" sz="2400" dirty="0" smtClean="0">
                <a:latin typeface="Times New Roman"/>
                <a:ea typeface="Times New Roman"/>
                <a:cs typeface="Times New Roman"/>
                <a:sym typeface="Times New Roman"/>
              </a:rPr>
              <a:t>дітей працювати </a:t>
            </a:r>
            <a:r>
              <a:rPr lang="ru" sz="2400" dirty="0">
                <a:latin typeface="Times New Roman"/>
                <a:ea typeface="Times New Roman"/>
                <a:cs typeface="Times New Roman"/>
                <a:sym typeface="Times New Roman"/>
              </a:rPr>
              <a:t>самостійно;</a:t>
            </a:r>
            <a:endParaRPr sz="2400">
              <a:solidFill>
                <a:srgbClr val="7F7F7F"/>
              </a:solidFill>
              <a:latin typeface="Times New Roman"/>
              <a:ea typeface="Times New Roman"/>
              <a:cs typeface="Times New Roman"/>
              <a:sym typeface="Times New Roman"/>
            </a:endParaRPr>
          </a:p>
          <a:p>
            <a:pPr marL="342900" lvl="0" indent="-342900" algn="l" rtl="0">
              <a:spcBef>
                <a:spcPts val="480"/>
              </a:spcBef>
              <a:spcAft>
                <a:spcPts val="0"/>
              </a:spcAft>
              <a:buClr>
                <a:srgbClr val="000000"/>
              </a:buClr>
              <a:buSzPts val="2400"/>
              <a:buFont typeface="Times New Roman"/>
              <a:buChar char="●"/>
            </a:pPr>
            <a:r>
              <a:rPr lang="ru" sz="2400" dirty="0">
                <a:latin typeface="Times New Roman"/>
                <a:ea typeface="Times New Roman"/>
                <a:cs typeface="Times New Roman"/>
                <a:sym typeface="Times New Roman"/>
              </a:rPr>
              <a:t>Страх </a:t>
            </a:r>
            <a:r>
              <a:rPr lang="ru" sz="2400" dirty="0" smtClean="0">
                <a:latin typeface="Times New Roman"/>
                <a:ea typeface="Times New Roman"/>
                <a:cs typeface="Times New Roman"/>
                <a:sym typeface="Times New Roman"/>
              </a:rPr>
              <a:t>дитини </a:t>
            </a:r>
            <a:r>
              <a:rPr lang="ru" sz="2400" dirty="0">
                <a:latin typeface="Times New Roman"/>
                <a:ea typeface="Times New Roman"/>
                <a:cs typeface="Times New Roman"/>
                <a:sym typeface="Times New Roman"/>
              </a:rPr>
              <a:t>висловити свою думку, відкрито проявити себе;</a:t>
            </a:r>
            <a:endParaRPr sz="2400">
              <a:solidFill>
                <a:srgbClr val="7F7F7F"/>
              </a:solidFill>
              <a:latin typeface="Times New Roman"/>
              <a:ea typeface="Times New Roman"/>
              <a:cs typeface="Times New Roman"/>
              <a:sym typeface="Times New Roman"/>
            </a:endParaRPr>
          </a:p>
          <a:p>
            <a:pPr marL="342900" lvl="0" indent="-342900" algn="l" rtl="0">
              <a:spcBef>
                <a:spcPts val="480"/>
              </a:spcBef>
              <a:spcAft>
                <a:spcPts val="0"/>
              </a:spcAft>
              <a:buClr>
                <a:srgbClr val="000000"/>
              </a:buClr>
              <a:buSzPts val="2400"/>
              <a:buFont typeface="Times New Roman"/>
              <a:buChar char="●"/>
            </a:pPr>
            <a:r>
              <a:rPr lang="ru" sz="2400" dirty="0">
                <a:latin typeface="Times New Roman"/>
                <a:ea typeface="Times New Roman"/>
                <a:cs typeface="Times New Roman"/>
                <a:sym typeface="Times New Roman"/>
              </a:rPr>
              <a:t>Пасивність </a:t>
            </a:r>
            <a:r>
              <a:rPr lang="ru" sz="2400" dirty="0" smtClean="0">
                <a:latin typeface="Times New Roman"/>
                <a:ea typeface="Times New Roman"/>
                <a:cs typeface="Times New Roman"/>
                <a:sym typeface="Times New Roman"/>
              </a:rPr>
              <a:t>частини дітей;</a:t>
            </a:r>
            <a:endParaRPr sz="2400">
              <a:solidFill>
                <a:srgbClr val="7F7F7F"/>
              </a:solidFill>
              <a:latin typeface="Times New Roman"/>
              <a:ea typeface="Times New Roman"/>
              <a:cs typeface="Times New Roman"/>
              <a:sym typeface="Times New Roman"/>
            </a:endParaRPr>
          </a:p>
          <a:p>
            <a:pPr marL="342900" lvl="0" indent="-342900" algn="l" rtl="0">
              <a:spcBef>
                <a:spcPts val="480"/>
              </a:spcBef>
              <a:spcAft>
                <a:spcPts val="0"/>
              </a:spcAft>
              <a:buClr>
                <a:srgbClr val="000000"/>
              </a:buClr>
              <a:buSzPts val="2400"/>
              <a:buFont typeface="Times New Roman"/>
              <a:buChar char="●"/>
            </a:pPr>
            <a:r>
              <a:rPr lang="ru" sz="2400" dirty="0">
                <a:latin typeface="Times New Roman"/>
                <a:ea typeface="Times New Roman"/>
                <a:cs typeface="Times New Roman"/>
                <a:sym typeface="Times New Roman"/>
              </a:rPr>
              <a:t>Невміння </a:t>
            </a:r>
            <a:r>
              <a:rPr lang="ru" sz="2400" dirty="0" smtClean="0">
                <a:latin typeface="Times New Roman"/>
                <a:ea typeface="Times New Roman"/>
                <a:cs typeface="Times New Roman"/>
                <a:sym typeface="Times New Roman"/>
              </a:rPr>
              <a:t>дітей </a:t>
            </a:r>
            <a:r>
              <a:rPr lang="ru" sz="2400" dirty="0">
                <a:latin typeface="Times New Roman"/>
                <a:ea typeface="Times New Roman"/>
                <a:cs typeface="Times New Roman"/>
                <a:sym typeface="Times New Roman"/>
              </a:rPr>
              <a:t>слухати інших;</a:t>
            </a:r>
            <a:endParaRPr sz="2400">
              <a:solidFill>
                <a:srgbClr val="7F7F7F"/>
              </a:solidFill>
              <a:latin typeface="Times New Roman"/>
              <a:ea typeface="Times New Roman"/>
              <a:cs typeface="Times New Roman"/>
              <a:sym typeface="Times New Roman"/>
            </a:endParaRPr>
          </a:p>
          <a:p>
            <a:pPr marL="342900" lvl="0" indent="-342900" algn="l" rtl="0">
              <a:spcBef>
                <a:spcPts val="480"/>
              </a:spcBef>
              <a:spcAft>
                <a:spcPts val="0"/>
              </a:spcAft>
              <a:buClr>
                <a:srgbClr val="000000"/>
              </a:buClr>
              <a:buSzPts val="2400"/>
              <a:buFont typeface="Times New Roman"/>
              <a:buChar char="●"/>
            </a:pPr>
            <a:r>
              <a:rPr lang="ru" sz="2400" dirty="0">
                <a:latin typeface="Times New Roman"/>
                <a:ea typeface="Times New Roman"/>
                <a:cs typeface="Times New Roman"/>
                <a:sym typeface="Times New Roman"/>
              </a:rPr>
              <a:t>Невміння швидко переключатися на інший вид роботи;</a:t>
            </a:r>
            <a:endParaRPr sz="2400">
              <a:solidFill>
                <a:srgbClr val="7F7F7F"/>
              </a:solidFill>
              <a:latin typeface="Times New Roman"/>
              <a:ea typeface="Times New Roman"/>
              <a:cs typeface="Times New Roman"/>
              <a:sym typeface="Times New Roman"/>
            </a:endParaRPr>
          </a:p>
          <a:p>
            <a:pPr marL="342900" lvl="0" indent="-342900" algn="l" rtl="0">
              <a:spcBef>
                <a:spcPts val="480"/>
              </a:spcBef>
              <a:spcAft>
                <a:spcPts val="0"/>
              </a:spcAft>
              <a:buClr>
                <a:srgbClr val="000000"/>
              </a:buClr>
              <a:buSzPts val="2400"/>
              <a:buFont typeface="Times New Roman"/>
              <a:buChar char="●"/>
            </a:pPr>
            <a:r>
              <a:rPr lang="ru" sz="2400" dirty="0">
                <a:latin typeface="Times New Roman"/>
                <a:ea typeface="Times New Roman"/>
                <a:cs typeface="Times New Roman"/>
                <a:sym typeface="Times New Roman"/>
              </a:rPr>
              <a:t>Проблема дисципліни та інші.</a:t>
            </a:r>
            <a:endParaRPr>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4" name="Picture 2" descr="D:\мої документи\фони\фони\04\0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157" name="Google Shape;157;p17"/>
          <p:cNvPicPr preferRelativeResize="0"/>
          <p:nvPr/>
        </p:nvPicPr>
        <p:blipFill rotWithShape="1">
          <a:blip r:embed="rId4">
            <a:alphaModFix/>
          </a:blip>
          <a:srcRect/>
          <a:stretch/>
        </p:blipFill>
        <p:spPr>
          <a:xfrm>
            <a:off x="7253374" y="917736"/>
            <a:ext cx="1546350" cy="2061800"/>
          </a:xfrm>
          <a:prstGeom prst="rect">
            <a:avLst/>
          </a:prstGeom>
          <a:noFill/>
          <a:ln>
            <a:noFill/>
          </a:ln>
        </p:spPr>
      </p:pic>
      <p:sp>
        <p:nvSpPr>
          <p:cNvPr id="156" name="Google Shape;156;p17"/>
          <p:cNvSpPr txBox="1"/>
          <p:nvPr/>
        </p:nvSpPr>
        <p:spPr>
          <a:xfrm>
            <a:off x="805625" y="306733"/>
            <a:ext cx="7870200" cy="1110400"/>
          </a:xfrm>
          <a:prstGeom prst="rect">
            <a:avLst/>
          </a:prstGeom>
          <a:noFill/>
          <a:ln>
            <a:noFill/>
          </a:ln>
        </p:spPr>
        <p:txBody>
          <a:bodyPr spcFirstLastPara="1" wrap="square" lIns="91425" tIns="91425" rIns="91425" bIns="91425" anchor="t" anchorCtr="0">
            <a:noAutofit/>
          </a:bodyPr>
          <a:lstStyle/>
          <a:p>
            <a:pPr marL="342900" lvl="0" indent="0" algn="l" rtl="0">
              <a:lnSpc>
                <a:spcPct val="95000"/>
              </a:lnSpc>
              <a:spcBef>
                <a:spcPts val="0"/>
              </a:spcBef>
              <a:spcAft>
                <a:spcPts val="0"/>
              </a:spcAft>
              <a:buNone/>
            </a:pPr>
            <a:r>
              <a:rPr lang="ru" sz="2400" b="1" i="1" dirty="0">
                <a:latin typeface="Times New Roman"/>
                <a:ea typeface="Times New Roman"/>
                <a:cs typeface="Times New Roman"/>
                <a:sym typeface="Times New Roman"/>
              </a:rPr>
              <a:t>Основні позитивні риси інтерактивних методів:</a:t>
            </a:r>
            <a:endParaRPr sz="2400" b="1" i="1">
              <a:latin typeface="Times New Roman"/>
              <a:ea typeface="Times New Roman"/>
              <a:cs typeface="Times New Roman"/>
              <a:sym typeface="Times New Roman"/>
            </a:endParaRPr>
          </a:p>
          <a:p>
            <a:pPr marL="342900" lvl="0" indent="0" algn="l" rtl="0">
              <a:lnSpc>
                <a:spcPct val="95000"/>
              </a:lnSpc>
              <a:spcBef>
                <a:spcPts val="0"/>
              </a:spcBef>
              <a:spcAft>
                <a:spcPts val="0"/>
              </a:spcAft>
              <a:buNone/>
            </a:pPr>
            <a:endParaRPr sz="2400" b="1">
              <a:latin typeface="Times New Roman"/>
              <a:ea typeface="Times New Roman"/>
              <a:cs typeface="Times New Roman"/>
              <a:sym typeface="Times New Roman"/>
            </a:endParaRPr>
          </a:p>
          <a:p>
            <a:pPr marL="342900" lvl="0" indent="-393700" algn="l" rtl="0">
              <a:lnSpc>
                <a:spcPct val="95000"/>
              </a:lnSpc>
              <a:spcBef>
                <a:spcPts val="150"/>
              </a:spcBef>
              <a:spcAft>
                <a:spcPts val="0"/>
              </a:spcAft>
              <a:buClr>
                <a:srgbClr val="000000"/>
              </a:buClr>
              <a:buSzPts val="1800"/>
              <a:buFont typeface="Times New Roman"/>
              <a:buChar char="❖"/>
            </a:pPr>
            <a:r>
              <a:rPr lang="ru" sz="2400" dirty="0">
                <a:latin typeface="Times New Roman"/>
                <a:ea typeface="Times New Roman"/>
                <a:cs typeface="Times New Roman"/>
                <a:sym typeface="Times New Roman"/>
              </a:rPr>
              <a:t>створюють комфортні умови для </a:t>
            </a:r>
            <a:r>
              <a:rPr lang="ru" sz="2400" dirty="0" smtClean="0">
                <a:latin typeface="Times New Roman"/>
                <a:ea typeface="Times New Roman"/>
                <a:cs typeface="Times New Roman"/>
                <a:sym typeface="Times New Roman"/>
              </a:rPr>
              <a:t>освітнього </a:t>
            </a:r>
          </a:p>
          <a:p>
            <a:pPr marL="342900" lvl="0" indent="-393700" algn="l" rtl="0">
              <a:lnSpc>
                <a:spcPct val="95000"/>
              </a:lnSpc>
              <a:spcBef>
                <a:spcPts val="150"/>
              </a:spcBef>
              <a:spcAft>
                <a:spcPts val="0"/>
              </a:spcAft>
              <a:buClr>
                <a:srgbClr val="000000"/>
              </a:buClr>
              <a:buSzPts val="1800"/>
            </a:pPr>
            <a:r>
              <a:rPr lang="ru" sz="2400" dirty="0" smtClean="0">
                <a:latin typeface="Times New Roman"/>
                <a:ea typeface="Times New Roman"/>
                <a:cs typeface="Times New Roman"/>
                <a:sym typeface="Times New Roman"/>
              </a:rPr>
              <a:t>     процесу;</a:t>
            </a:r>
            <a:endParaRPr sz="2400">
              <a:solidFill>
                <a:srgbClr val="7F7F7F"/>
              </a:solidFill>
              <a:latin typeface="Times New Roman"/>
              <a:ea typeface="Times New Roman"/>
              <a:cs typeface="Times New Roman"/>
              <a:sym typeface="Times New Roman"/>
            </a:endParaRPr>
          </a:p>
          <a:p>
            <a:pPr marL="342900" lvl="0" indent="-393700" algn="l" rtl="0">
              <a:lnSpc>
                <a:spcPct val="95000"/>
              </a:lnSpc>
              <a:spcBef>
                <a:spcPts val="900"/>
              </a:spcBef>
              <a:spcAft>
                <a:spcPts val="0"/>
              </a:spcAft>
              <a:buClr>
                <a:srgbClr val="000000"/>
              </a:buClr>
              <a:buSzPts val="1800"/>
              <a:buFont typeface="Times New Roman"/>
              <a:buChar char="❖"/>
            </a:pPr>
            <a:r>
              <a:rPr lang="ru" sz="2400" dirty="0">
                <a:latin typeface="Times New Roman"/>
                <a:ea typeface="Times New Roman"/>
                <a:cs typeface="Times New Roman"/>
                <a:sym typeface="Times New Roman"/>
              </a:rPr>
              <a:t>індивідуальний внесок </a:t>
            </a:r>
            <a:r>
              <a:rPr lang="ru" sz="2400" dirty="0" smtClean="0">
                <a:latin typeface="Times New Roman"/>
                <a:ea typeface="Times New Roman"/>
                <a:cs typeface="Times New Roman"/>
                <a:sym typeface="Times New Roman"/>
              </a:rPr>
              <a:t>кожної дитини у</a:t>
            </a:r>
          </a:p>
          <a:p>
            <a:pPr marL="342900" lvl="0" indent="-393700" algn="l" rtl="0">
              <a:lnSpc>
                <a:spcPct val="95000"/>
              </a:lnSpc>
              <a:spcBef>
                <a:spcPts val="900"/>
              </a:spcBef>
              <a:spcAft>
                <a:spcPts val="0"/>
              </a:spcAft>
              <a:buClr>
                <a:srgbClr val="000000"/>
              </a:buClr>
              <a:buSzPts val="1800"/>
            </a:pPr>
            <a:r>
              <a:rPr lang="ru" sz="2400" dirty="0" smtClean="0">
                <a:latin typeface="Times New Roman"/>
                <a:ea typeface="Times New Roman"/>
                <a:cs typeface="Times New Roman"/>
                <a:sym typeface="Times New Roman"/>
              </a:rPr>
              <a:t>      </a:t>
            </a:r>
            <a:r>
              <a:rPr lang="ru" sz="2400" dirty="0">
                <a:latin typeface="Times New Roman"/>
                <a:ea typeface="Times New Roman"/>
                <a:cs typeface="Times New Roman"/>
                <a:sym typeface="Times New Roman"/>
              </a:rPr>
              <a:t>загальну </a:t>
            </a:r>
            <a:r>
              <a:rPr lang="ru" sz="2400" dirty="0" smtClean="0">
                <a:latin typeface="Times New Roman"/>
                <a:ea typeface="Times New Roman"/>
                <a:cs typeface="Times New Roman"/>
                <a:sym typeface="Times New Roman"/>
              </a:rPr>
              <a:t>справу;</a:t>
            </a:r>
            <a:endParaRPr sz="2400">
              <a:solidFill>
                <a:srgbClr val="7F7F7F"/>
              </a:solidFill>
              <a:latin typeface="Times New Roman"/>
              <a:ea typeface="Times New Roman"/>
              <a:cs typeface="Times New Roman"/>
              <a:sym typeface="Times New Roman"/>
            </a:endParaRPr>
          </a:p>
          <a:p>
            <a:pPr marL="342900" lvl="0" indent="-393700" algn="l" rtl="0">
              <a:lnSpc>
                <a:spcPct val="95000"/>
              </a:lnSpc>
              <a:spcBef>
                <a:spcPts val="900"/>
              </a:spcBef>
              <a:spcAft>
                <a:spcPts val="0"/>
              </a:spcAft>
              <a:buClr>
                <a:srgbClr val="000000"/>
              </a:buClr>
              <a:buSzPts val="1800"/>
              <a:buFont typeface="Times New Roman"/>
              <a:buChar char="❖"/>
            </a:pPr>
            <a:r>
              <a:rPr lang="ru" sz="2400" dirty="0">
                <a:latin typeface="Times New Roman"/>
                <a:ea typeface="Times New Roman"/>
                <a:cs typeface="Times New Roman"/>
                <a:sym typeface="Times New Roman"/>
              </a:rPr>
              <a:t>рівність усіх учасників </a:t>
            </a:r>
            <a:r>
              <a:rPr lang="ru" sz="2400" dirty="0" smtClean="0">
                <a:latin typeface="Times New Roman"/>
                <a:ea typeface="Times New Roman"/>
                <a:cs typeface="Times New Roman"/>
                <a:sym typeface="Times New Roman"/>
              </a:rPr>
              <a:t>освітнього </a:t>
            </a:r>
            <a:r>
              <a:rPr lang="ru" sz="2400" dirty="0">
                <a:latin typeface="Times New Roman"/>
                <a:ea typeface="Times New Roman"/>
                <a:cs typeface="Times New Roman"/>
                <a:sym typeface="Times New Roman"/>
              </a:rPr>
              <a:t>процесу;</a:t>
            </a:r>
            <a:endParaRPr sz="2400">
              <a:solidFill>
                <a:srgbClr val="7F7F7F"/>
              </a:solidFill>
              <a:latin typeface="Times New Roman"/>
              <a:ea typeface="Times New Roman"/>
              <a:cs typeface="Times New Roman"/>
              <a:sym typeface="Times New Roman"/>
            </a:endParaRPr>
          </a:p>
          <a:p>
            <a:pPr marL="342900" lvl="0" indent="-393700" algn="l" rtl="0">
              <a:lnSpc>
                <a:spcPct val="95000"/>
              </a:lnSpc>
              <a:spcBef>
                <a:spcPts val="900"/>
              </a:spcBef>
              <a:spcAft>
                <a:spcPts val="0"/>
              </a:spcAft>
              <a:buClr>
                <a:srgbClr val="000000"/>
              </a:buClr>
              <a:buSzPts val="1800"/>
              <a:buFont typeface="Times New Roman"/>
              <a:buChar char="❖"/>
            </a:pPr>
            <a:r>
              <a:rPr lang="ru" sz="2400" dirty="0">
                <a:latin typeface="Times New Roman"/>
                <a:ea typeface="Times New Roman"/>
                <a:cs typeface="Times New Roman"/>
                <a:sym typeface="Times New Roman"/>
              </a:rPr>
              <a:t>кожен має змогу розвивати свої індивідуальні здібності</a:t>
            </a:r>
            <a:endParaRPr sz="2400">
              <a:solidFill>
                <a:srgbClr val="7F7F7F"/>
              </a:solidFill>
              <a:latin typeface="Times New Roman"/>
              <a:ea typeface="Times New Roman"/>
              <a:cs typeface="Times New Roman"/>
              <a:sym typeface="Times New Roman"/>
            </a:endParaRPr>
          </a:p>
          <a:p>
            <a:pPr marL="342900" lvl="0" indent="-393700" algn="l" rtl="0">
              <a:lnSpc>
                <a:spcPct val="95000"/>
              </a:lnSpc>
              <a:spcBef>
                <a:spcPts val="900"/>
              </a:spcBef>
              <a:spcAft>
                <a:spcPts val="0"/>
              </a:spcAft>
              <a:buClr>
                <a:srgbClr val="000000"/>
              </a:buClr>
              <a:buSzPts val="1800"/>
              <a:buFont typeface="Times New Roman"/>
              <a:buChar char="❖"/>
            </a:pPr>
            <a:r>
              <a:rPr lang="ru" sz="2400" dirty="0">
                <a:latin typeface="Times New Roman"/>
                <a:ea typeface="Times New Roman"/>
                <a:cs typeface="Times New Roman"/>
                <a:sym typeface="Times New Roman"/>
              </a:rPr>
              <a:t>формуються навички співробітництва, відчуття роботи </a:t>
            </a:r>
            <a:endParaRPr lang="ru" sz="2400" dirty="0" smtClean="0">
              <a:latin typeface="Times New Roman"/>
              <a:ea typeface="Times New Roman"/>
              <a:cs typeface="Times New Roman"/>
              <a:sym typeface="Times New Roman"/>
            </a:endParaRPr>
          </a:p>
          <a:p>
            <a:pPr marL="342900" lvl="0" indent="-393700" algn="l" rtl="0">
              <a:lnSpc>
                <a:spcPct val="95000"/>
              </a:lnSpc>
              <a:spcBef>
                <a:spcPts val="900"/>
              </a:spcBef>
              <a:spcAft>
                <a:spcPts val="0"/>
              </a:spcAft>
              <a:buClr>
                <a:srgbClr val="000000"/>
              </a:buClr>
              <a:buSzPts val="1800"/>
            </a:pPr>
            <a:r>
              <a:rPr lang="ru" sz="2400" dirty="0" smtClean="0">
                <a:latin typeface="Times New Roman"/>
                <a:ea typeface="Times New Roman"/>
                <a:cs typeface="Times New Roman"/>
                <a:sym typeface="Times New Roman"/>
              </a:rPr>
              <a:t>        в команді.</a:t>
            </a:r>
          </a:p>
          <a:p>
            <a:pPr marL="342900" lvl="0" indent="-393700" algn="l" rtl="0">
              <a:lnSpc>
                <a:spcPct val="95000"/>
              </a:lnSpc>
              <a:spcBef>
                <a:spcPts val="900"/>
              </a:spcBef>
              <a:spcAft>
                <a:spcPts val="0"/>
              </a:spcAft>
              <a:buClr>
                <a:srgbClr val="000000"/>
              </a:buClr>
              <a:buSzPts val="1800"/>
              <a:buFont typeface="Wingdings" pitchFamily="2" charset="2"/>
              <a:buChar char="v"/>
            </a:pPr>
            <a:r>
              <a:rPr lang="ru" sz="2400" dirty="0" smtClean="0">
                <a:latin typeface="Times New Roman"/>
                <a:ea typeface="Times New Roman"/>
                <a:cs typeface="Times New Roman"/>
                <a:sym typeface="Times New Roman"/>
              </a:rPr>
              <a:t> пасивні діти почуваються </a:t>
            </a:r>
            <a:r>
              <a:rPr lang="ru" sz="2400" dirty="0">
                <a:latin typeface="Times New Roman"/>
                <a:ea typeface="Times New Roman"/>
                <a:cs typeface="Times New Roman"/>
                <a:sym typeface="Times New Roman"/>
              </a:rPr>
              <a:t>більш комфортно</a:t>
            </a:r>
            <a:endParaRPr sz="2400">
              <a:solidFill>
                <a:srgbClr val="7F7F7F"/>
              </a:solidFill>
              <a:latin typeface="Times New Roman"/>
              <a:ea typeface="Times New Roman"/>
              <a:cs typeface="Times New Roman"/>
              <a:sym typeface="Times New Roman"/>
            </a:endParaRPr>
          </a:p>
          <a:p>
            <a:pPr marL="342900" lvl="0" indent="-393700" algn="l" rtl="0">
              <a:lnSpc>
                <a:spcPct val="95000"/>
              </a:lnSpc>
              <a:spcBef>
                <a:spcPts val="900"/>
              </a:spcBef>
              <a:spcAft>
                <a:spcPts val="0"/>
              </a:spcAft>
              <a:buClr>
                <a:srgbClr val="000000"/>
              </a:buClr>
              <a:buSzPts val="1800"/>
              <a:buFont typeface="Times New Roman"/>
              <a:buChar char="❖"/>
            </a:pPr>
            <a:r>
              <a:rPr lang="ru" sz="2400" dirty="0">
                <a:latin typeface="Times New Roman"/>
                <a:ea typeface="Times New Roman"/>
                <a:cs typeface="Times New Roman"/>
                <a:sym typeface="Times New Roman"/>
              </a:rPr>
              <a:t>існує можливість обмінюватися знаннями, ідеями, способами діяльності</a:t>
            </a:r>
            <a:endParaRPr sz="2400">
              <a:solidFill>
                <a:srgbClr val="7F7F7F"/>
              </a:solidFill>
              <a:latin typeface="Times New Roman"/>
              <a:ea typeface="Times New Roman"/>
              <a:cs typeface="Times New Roman"/>
              <a:sym typeface="Times New Roman"/>
            </a:endParaRPr>
          </a:p>
          <a:p>
            <a:pPr marL="342900" lvl="0" indent="-393700" algn="l" rtl="0">
              <a:lnSpc>
                <a:spcPct val="95000"/>
              </a:lnSpc>
              <a:spcBef>
                <a:spcPts val="900"/>
              </a:spcBef>
              <a:spcAft>
                <a:spcPts val="0"/>
              </a:spcAft>
              <a:buClr>
                <a:srgbClr val="000000"/>
              </a:buClr>
              <a:buSzPts val="1800"/>
              <a:buFont typeface="Times New Roman"/>
              <a:buChar char="❖"/>
            </a:pPr>
            <a:r>
              <a:rPr lang="ru" sz="2400" dirty="0">
                <a:latin typeface="Times New Roman"/>
                <a:ea typeface="Times New Roman"/>
                <a:cs typeface="Times New Roman"/>
                <a:sym typeface="Times New Roman"/>
              </a:rPr>
              <a:t>сприяють розвитку критичного мислення.</a:t>
            </a:r>
            <a:endParaRPr sz="2400">
              <a:solidFill>
                <a:srgbClr val="7F7F7F"/>
              </a:solidFill>
              <a:latin typeface="Times New Roman"/>
              <a:ea typeface="Times New Roman"/>
              <a:cs typeface="Times New Roman"/>
              <a:sym typeface="Times New Roman"/>
            </a:endParaRPr>
          </a:p>
          <a:p>
            <a:pPr marL="342900" lvl="0" indent="-236220" algn="l" rtl="0">
              <a:lnSpc>
                <a:spcPct val="80000"/>
              </a:lnSpc>
              <a:spcBef>
                <a:spcPts val="1086"/>
              </a:spcBef>
              <a:spcAft>
                <a:spcPts val="0"/>
              </a:spcAft>
              <a:buClr>
                <a:srgbClr val="7F7F7F"/>
              </a:buClr>
              <a:buSzPts val="1680"/>
              <a:buFont typeface="Arial"/>
              <a:buNone/>
            </a:pPr>
            <a:endParaRPr sz="1679">
              <a:solidFill>
                <a:srgbClr val="7F7F7F"/>
              </a:solidFill>
              <a:latin typeface="Century Gothic"/>
              <a:ea typeface="Century Gothic"/>
              <a:cs typeface="Century Gothic"/>
              <a:sym typeface="Century Gothic"/>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4" name="Picture 2" descr="D:\мої документи\фони\фони\04\0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162" name="Google Shape;162;p18"/>
          <p:cNvSpPr txBox="1"/>
          <p:nvPr/>
        </p:nvSpPr>
        <p:spPr>
          <a:xfrm>
            <a:off x="669275" y="455500"/>
            <a:ext cx="7956900" cy="75892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Font typeface="Arial"/>
              <a:buNone/>
            </a:pPr>
            <a:r>
              <a:rPr lang="ru" sz="2400" b="1" i="1" dirty="0">
                <a:solidFill>
                  <a:srgbClr val="FF0000"/>
                </a:solidFill>
                <a:latin typeface="Calibri"/>
                <a:ea typeface="Calibri"/>
                <a:cs typeface="Calibri"/>
                <a:sym typeface="Calibri"/>
              </a:rPr>
              <a:t>ІНТЕРАКТИВНІ ТЕХНОЛОГІЇ </a:t>
            </a:r>
            <a:r>
              <a:rPr lang="ru" sz="2400" b="1" i="1" dirty="0" smtClean="0">
                <a:solidFill>
                  <a:srgbClr val="FF0000"/>
                </a:solidFill>
                <a:latin typeface="Calibri"/>
                <a:ea typeface="Calibri"/>
                <a:cs typeface="Calibri"/>
                <a:sym typeface="Calibri"/>
              </a:rPr>
              <a:t>ЗОРІЄНТОВАНІ </a:t>
            </a:r>
            <a:r>
              <a:rPr lang="ru" sz="2400" b="1" i="1" dirty="0">
                <a:solidFill>
                  <a:srgbClr val="FF0000"/>
                </a:solidFill>
                <a:latin typeface="Calibri"/>
                <a:ea typeface="Calibri"/>
                <a:cs typeface="Calibri"/>
                <a:sym typeface="Calibri"/>
              </a:rPr>
              <a:t>НА: </a:t>
            </a:r>
            <a:endParaRPr sz="2400" b="1" i="1">
              <a:solidFill>
                <a:srgbClr val="FF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endParaRPr sz="2400" b="1">
              <a:solidFill>
                <a:srgbClr val="6F91C8"/>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63" name="Google Shape;163;p18"/>
          <p:cNvSpPr txBox="1"/>
          <p:nvPr/>
        </p:nvSpPr>
        <p:spPr>
          <a:xfrm>
            <a:off x="1000099" y="1071546"/>
            <a:ext cx="7836725" cy="5429288"/>
          </a:xfrm>
          <a:prstGeom prst="rect">
            <a:avLst/>
          </a:prstGeom>
          <a:noFill/>
          <a:ln>
            <a:noFill/>
          </a:ln>
        </p:spPr>
        <p:txBody>
          <a:bodyPr spcFirstLastPara="1" wrap="square" lIns="91425" tIns="91425" rIns="91425" bIns="91425" anchor="t" anchorCtr="0">
            <a:noAutofit/>
          </a:bodyPr>
          <a:lstStyle/>
          <a:p>
            <a:pPr marL="285750" lvl="0" indent="-260350" algn="just" rtl="0">
              <a:spcBef>
                <a:spcPts val="0"/>
              </a:spcBef>
              <a:spcAft>
                <a:spcPts val="0"/>
              </a:spcAft>
              <a:buSzPts val="1400"/>
            </a:pPr>
            <a:endParaRPr b="1">
              <a:latin typeface="Times New Roman"/>
              <a:ea typeface="Times New Roman"/>
              <a:cs typeface="Times New Roman"/>
              <a:sym typeface="Times New Roman"/>
            </a:endParaRPr>
          </a:p>
          <a:p>
            <a:pPr marL="285750" lvl="0" indent="-260350" algn="just" rtl="0">
              <a:spcBef>
                <a:spcPts val="0"/>
              </a:spcBef>
              <a:spcAft>
                <a:spcPts val="0"/>
              </a:spcAft>
              <a:buSzPts val="1400"/>
              <a:buFont typeface="Times New Roman"/>
              <a:buChar char="❖"/>
            </a:pPr>
            <a:r>
              <a:rPr lang="ru" b="1" dirty="0">
                <a:latin typeface="Times New Roman"/>
                <a:ea typeface="Times New Roman"/>
                <a:cs typeface="Times New Roman"/>
                <a:sym typeface="Times New Roman"/>
              </a:rPr>
              <a:t>соціалізацію особистості й формування в процесі виховання та освіти, навичок активної моральної дії; </a:t>
            </a:r>
            <a:endParaRPr b="1">
              <a:latin typeface="Times New Roman"/>
              <a:ea typeface="Times New Roman"/>
              <a:cs typeface="Times New Roman"/>
              <a:sym typeface="Times New Roman"/>
            </a:endParaRPr>
          </a:p>
          <a:p>
            <a:pPr marL="285750" lvl="0" indent="-260350" algn="just" rtl="0">
              <a:spcBef>
                <a:spcPts val="0"/>
              </a:spcBef>
              <a:spcAft>
                <a:spcPts val="0"/>
              </a:spcAft>
              <a:buSzPts val="1400"/>
              <a:buFont typeface="Times New Roman"/>
              <a:buChar char="❖"/>
            </a:pPr>
            <a:r>
              <a:rPr lang="ru" b="1" dirty="0">
                <a:latin typeface="Times New Roman"/>
                <a:ea typeface="Times New Roman"/>
                <a:cs typeface="Times New Roman"/>
                <a:sym typeface="Times New Roman"/>
              </a:rPr>
              <a:t>розвиток особистості, яка здатна критично оцінювати події, що відбуваються в суспільстві;</a:t>
            </a:r>
            <a:endParaRPr b="1">
              <a:latin typeface="Times New Roman"/>
              <a:ea typeface="Times New Roman"/>
              <a:cs typeface="Times New Roman"/>
              <a:sym typeface="Times New Roman"/>
            </a:endParaRPr>
          </a:p>
          <a:p>
            <a:pPr marL="285750" lvl="0" indent="-260350" algn="just" rtl="0">
              <a:spcBef>
                <a:spcPts val="0"/>
              </a:spcBef>
              <a:spcAft>
                <a:spcPts val="0"/>
              </a:spcAft>
              <a:buSzPts val="1400"/>
              <a:buFont typeface="Times New Roman"/>
              <a:buChar char="❖"/>
            </a:pPr>
            <a:r>
              <a:rPr lang="ru" b="1" dirty="0">
                <a:latin typeface="Times New Roman"/>
                <a:ea typeface="Times New Roman"/>
                <a:cs typeface="Times New Roman"/>
                <a:sym typeface="Times New Roman"/>
              </a:rPr>
              <a:t>розвиток певної самостійності думок;</a:t>
            </a:r>
            <a:endParaRPr b="1">
              <a:latin typeface="Times New Roman"/>
              <a:ea typeface="Times New Roman"/>
              <a:cs typeface="Times New Roman"/>
              <a:sym typeface="Times New Roman"/>
            </a:endParaRPr>
          </a:p>
          <a:p>
            <a:pPr marL="285750" lvl="0" indent="-260350" algn="just" rtl="0">
              <a:spcBef>
                <a:spcPts val="0"/>
              </a:spcBef>
              <a:spcAft>
                <a:spcPts val="0"/>
              </a:spcAft>
              <a:buSzPts val="1400"/>
              <a:buFont typeface="Times New Roman"/>
              <a:buChar char="❖"/>
            </a:pPr>
            <a:r>
              <a:rPr lang="ru" b="1" dirty="0">
                <a:latin typeface="Times New Roman"/>
                <a:ea typeface="Times New Roman"/>
                <a:cs typeface="Times New Roman"/>
                <a:sym typeface="Times New Roman"/>
              </a:rPr>
              <a:t>спонукають </a:t>
            </a:r>
            <a:r>
              <a:rPr lang="ru" b="1" dirty="0" smtClean="0">
                <a:latin typeface="Times New Roman"/>
                <a:ea typeface="Times New Roman"/>
                <a:cs typeface="Times New Roman"/>
                <a:sym typeface="Times New Roman"/>
              </a:rPr>
              <a:t>дітей </a:t>
            </a:r>
            <a:r>
              <a:rPr lang="ru" b="1" dirty="0">
                <a:latin typeface="Times New Roman"/>
                <a:ea typeface="Times New Roman"/>
                <a:cs typeface="Times New Roman"/>
                <a:sym typeface="Times New Roman"/>
              </a:rPr>
              <a:t>до відстоювання власної думки, створюють ситуацію дискусії; </a:t>
            </a:r>
            <a:endParaRPr b="1">
              <a:latin typeface="Times New Roman"/>
              <a:ea typeface="Times New Roman"/>
              <a:cs typeface="Times New Roman"/>
              <a:sym typeface="Times New Roman"/>
            </a:endParaRPr>
          </a:p>
          <a:p>
            <a:pPr marL="285750" lvl="0" indent="-260350" algn="just" rtl="0">
              <a:spcBef>
                <a:spcPts val="0"/>
              </a:spcBef>
              <a:spcAft>
                <a:spcPts val="0"/>
              </a:spcAft>
              <a:buSzPts val="1400"/>
              <a:buFont typeface="Times New Roman"/>
              <a:buChar char="❖"/>
            </a:pPr>
            <a:r>
              <a:rPr lang="ru" b="1" dirty="0">
                <a:latin typeface="Times New Roman"/>
                <a:ea typeface="Times New Roman"/>
                <a:cs typeface="Times New Roman"/>
                <a:sym typeface="Times New Roman"/>
              </a:rPr>
              <a:t>вироблення критичного ставлення до себе, уміння бачити свої помилки та адекватно ставитися до них;</a:t>
            </a:r>
            <a:endParaRPr b="1">
              <a:latin typeface="Times New Roman"/>
              <a:ea typeface="Times New Roman"/>
              <a:cs typeface="Times New Roman"/>
              <a:sym typeface="Times New Roman"/>
            </a:endParaRPr>
          </a:p>
          <a:p>
            <a:pPr marL="285750" lvl="0" indent="-260350" algn="just" rtl="0">
              <a:spcBef>
                <a:spcPts val="0"/>
              </a:spcBef>
              <a:spcAft>
                <a:spcPts val="0"/>
              </a:spcAft>
              <a:buSzPts val="1400"/>
              <a:buFont typeface="Times New Roman"/>
              <a:buChar char="❖"/>
            </a:pPr>
            <a:r>
              <a:rPr lang="ru" b="1" dirty="0">
                <a:latin typeface="Times New Roman"/>
                <a:ea typeface="Times New Roman"/>
                <a:cs typeface="Times New Roman"/>
                <a:sym typeface="Times New Roman"/>
              </a:rPr>
              <a:t>сприяють розвитку таких умінь, як бачити позитивне і негативне не тільки в діях товаришів, а й у власних; порівнювати себе з іншими й ретельно себе оцінювати;</a:t>
            </a:r>
            <a:endParaRPr b="1">
              <a:latin typeface="Times New Roman"/>
              <a:ea typeface="Times New Roman"/>
              <a:cs typeface="Times New Roman"/>
              <a:sym typeface="Times New Roman"/>
            </a:endParaRPr>
          </a:p>
          <a:p>
            <a:pPr marL="285750" lvl="0" indent="-260350" algn="just" rtl="0">
              <a:spcBef>
                <a:spcPts val="0"/>
              </a:spcBef>
              <a:spcAft>
                <a:spcPts val="0"/>
              </a:spcAft>
              <a:buSzPts val="1400"/>
              <a:buFont typeface="Times New Roman"/>
              <a:buChar char="❖"/>
            </a:pPr>
            <a:r>
              <a:rPr lang="ru" b="1" dirty="0">
                <a:latin typeface="Times New Roman"/>
                <a:ea typeface="Times New Roman"/>
                <a:cs typeface="Times New Roman"/>
                <a:sym typeface="Times New Roman"/>
              </a:rPr>
              <a:t>розвиток пошукової спрямованості мислення, прагненню до знаходження кращих варіантів вирішення </a:t>
            </a:r>
            <a:r>
              <a:rPr lang="ru" b="1" dirty="0" smtClean="0">
                <a:latin typeface="Times New Roman"/>
                <a:ea typeface="Times New Roman"/>
                <a:cs typeface="Times New Roman"/>
                <a:sym typeface="Times New Roman"/>
              </a:rPr>
              <a:t>освітніх </a:t>
            </a:r>
            <a:r>
              <a:rPr lang="ru" b="1" dirty="0">
                <a:latin typeface="Times New Roman"/>
                <a:ea typeface="Times New Roman"/>
                <a:cs typeface="Times New Roman"/>
                <a:sym typeface="Times New Roman"/>
              </a:rPr>
              <a:t>завдань; </a:t>
            </a:r>
            <a:endParaRPr b="1">
              <a:latin typeface="Times New Roman"/>
              <a:ea typeface="Times New Roman"/>
              <a:cs typeface="Times New Roman"/>
              <a:sym typeface="Times New Roman"/>
            </a:endParaRPr>
          </a:p>
          <a:p>
            <a:pPr marL="285750" lvl="0" indent="-260350" algn="just" rtl="0">
              <a:spcBef>
                <a:spcPts val="0"/>
              </a:spcBef>
              <a:spcAft>
                <a:spcPts val="0"/>
              </a:spcAft>
              <a:buSzPts val="1400"/>
              <a:buFont typeface="Times New Roman"/>
              <a:buChar char="❖"/>
            </a:pPr>
            <a:r>
              <a:rPr lang="ru" b="1" dirty="0">
                <a:latin typeface="Times New Roman"/>
                <a:ea typeface="Times New Roman"/>
                <a:cs typeface="Times New Roman"/>
                <a:sym typeface="Times New Roman"/>
              </a:rPr>
              <a:t>інтерактивні вправи спрямовані і на розвиток уміння знаходити спільні рішення з </a:t>
            </a:r>
            <a:r>
              <a:rPr lang="ru" b="1" dirty="0" smtClean="0">
                <a:latin typeface="Times New Roman"/>
                <a:ea typeface="Times New Roman"/>
                <a:cs typeface="Times New Roman"/>
                <a:sym typeface="Times New Roman"/>
              </a:rPr>
              <a:t>однолітками</a:t>
            </a:r>
            <a:r>
              <a:rPr lang="ru" b="1" dirty="0">
                <a:latin typeface="Times New Roman"/>
                <a:ea typeface="Times New Roman"/>
                <a:cs typeface="Times New Roman"/>
                <a:sym typeface="Times New Roman"/>
              </a:rPr>
              <a:t>; на підвищення інтересу </a:t>
            </a:r>
            <a:r>
              <a:rPr lang="ru" b="1" dirty="0" smtClean="0">
                <a:latin typeface="Times New Roman"/>
                <a:ea typeface="Times New Roman"/>
                <a:cs typeface="Times New Roman"/>
                <a:sym typeface="Times New Roman"/>
              </a:rPr>
              <a:t>дітей </a:t>
            </a:r>
            <a:r>
              <a:rPr lang="ru" b="1" dirty="0">
                <a:latin typeface="Times New Roman"/>
                <a:ea typeface="Times New Roman"/>
                <a:cs typeface="Times New Roman"/>
                <a:sym typeface="Times New Roman"/>
              </a:rPr>
              <a:t>до вивченого матеріалу.</a:t>
            </a:r>
            <a:endParaRPr b="1">
              <a:latin typeface="Times New Roman"/>
              <a:ea typeface="Times New Roman"/>
              <a:cs typeface="Times New Roman"/>
              <a:sym typeface="Times New Roman"/>
            </a:endParaRPr>
          </a:p>
          <a:p>
            <a:pPr marL="457200" lvl="0" indent="0" algn="just"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endParaRPr sz="1200">
              <a:latin typeface="Times New Roman"/>
              <a:ea typeface="Times New Roman"/>
              <a:cs typeface="Times New Roman"/>
              <a:sym typeface="Times New Roman"/>
            </a:endParaRPr>
          </a:p>
          <a:p>
            <a:pPr marL="0" lvl="0" indent="0" algn="l" rtl="0">
              <a:spcBef>
                <a:spcPts val="0"/>
              </a:spcBef>
              <a:spcAft>
                <a:spcPts val="0"/>
              </a:spcAft>
              <a:buNone/>
            </a:pPr>
            <a:endParaRPr sz="120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5" name="Picture 2" descr="D:\мої документи\фони\фони\04\0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169" name="Google Shape;169;p1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2368026" cy="1647965"/>
          </a:xfrm>
          <a:prstGeom prst="rect">
            <a:avLst/>
          </a:prstGeom>
          <a:noFill/>
          <a:ln>
            <a:noFill/>
          </a:ln>
        </p:spPr>
      </p:pic>
      <p:sp>
        <p:nvSpPr>
          <p:cNvPr id="170" name="Google Shape;170;p19"/>
          <p:cNvSpPr txBox="1"/>
          <p:nvPr/>
        </p:nvSpPr>
        <p:spPr>
          <a:xfrm>
            <a:off x="2656050" y="1"/>
            <a:ext cx="5916478" cy="128586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2800" b="1" i="1" u="sng" dirty="0">
                <a:solidFill>
                  <a:srgbClr val="C00000"/>
                </a:solidFill>
                <a:latin typeface="Times New Roman"/>
                <a:ea typeface="Times New Roman"/>
                <a:cs typeface="Times New Roman"/>
                <a:sym typeface="Times New Roman"/>
              </a:rPr>
              <a:t>Сторітелінг - </a:t>
            </a:r>
            <a:endParaRPr sz="2800" b="1" i="1" u="sng">
              <a:solidFill>
                <a:srgbClr val="C00000"/>
              </a:solidFill>
              <a:latin typeface="Times New Roman"/>
              <a:ea typeface="Times New Roman"/>
              <a:cs typeface="Times New Roman"/>
              <a:sym typeface="Times New Roman"/>
            </a:endParaRPr>
          </a:p>
          <a:p>
            <a:pPr marL="0" lvl="0" indent="0" algn="ctr" rtl="0">
              <a:spcBef>
                <a:spcPts val="0"/>
              </a:spcBef>
              <a:spcAft>
                <a:spcPts val="0"/>
              </a:spcAft>
              <a:buNone/>
            </a:pPr>
            <a:r>
              <a:rPr lang="ru" sz="2800" b="1" dirty="0">
                <a:latin typeface="Times New Roman"/>
                <a:ea typeface="Times New Roman"/>
                <a:cs typeface="Times New Roman"/>
                <a:sym typeface="Times New Roman"/>
              </a:rPr>
              <a:t>це спосіб передачі інформації через розповідання історій.</a:t>
            </a:r>
            <a:endParaRPr sz="2800" b="1">
              <a:latin typeface="Times New Roman"/>
              <a:ea typeface="Times New Roman"/>
              <a:cs typeface="Times New Roman"/>
              <a:sym typeface="Times New Roman"/>
            </a:endParaRPr>
          </a:p>
        </p:txBody>
      </p:sp>
      <p:sp>
        <p:nvSpPr>
          <p:cNvPr id="6" name="TextBox 5"/>
          <p:cNvSpPr txBox="1"/>
          <p:nvPr/>
        </p:nvSpPr>
        <p:spPr>
          <a:xfrm>
            <a:off x="1285852" y="2143116"/>
            <a:ext cx="7500990" cy="4062651"/>
          </a:xfrm>
          <a:prstGeom prst="rect">
            <a:avLst/>
          </a:prstGeom>
          <a:noFill/>
        </p:spPr>
        <p:txBody>
          <a:bodyPr wrap="square" rtlCol="0">
            <a:spAutoFit/>
          </a:bodyPr>
          <a:lstStyle/>
          <a:p>
            <a:pPr algn="just"/>
            <a:r>
              <a:rPr lang="uk-UA" sz="2000" dirty="0" smtClean="0"/>
              <a:t>Діти можуть створювати історії «з життя» цифр, кутів, сторін, прямих, трикутників тощо – про їх стосунки, мрії, вподобання та інше. </a:t>
            </a:r>
          </a:p>
          <a:p>
            <a:pPr algn="just"/>
            <a:endParaRPr lang="ru-RU" sz="2000" dirty="0" smtClean="0"/>
          </a:p>
          <a:p>
            <a:pPr algn="just"/>
            <a:r>
              <a:rPr lang="ru-RU" sz="2000" b="1" i="1" dirty="0" err="1" smtClean="0"/>
              <a:t>Позитивний</a:t>
            </a:r>
            <a:r>
              <a:rPr lang="ru-RU" sz="2000" b="1" i="1" dirty="0" smtClean="0"/>
              <a:t> </a:t>
            </a:r>
            <a:r>
              <a:rPr lang="ru-RU" sz="2000" b="1" i="1" dirty="0" err="1" smtClean="0"/>
              <a:t>ефект</a:t>
            </a:r>
            <a:r>
              <a:rPr lang="ru-RU" sz="2000" b="1" i="1" dirty="0" smtClean="0"/>
              <a:t>:</a:t>
            </a:r>
            <a:r>
              <a:rPr lang="ru-RU" sz="2000" dirty="0" smtClean="0"/>
              <a:t> </a:t>
            </a:r>
            <a:r>
              <a:rPr lang="ru-RU" sz="2000" dirty="0" err="1" smtClean="0"/>
              <a:t>Персоніфікація</a:t>
            </a:r>
            <a:r>
              <a:rPr lang="ru-RU" sz="2000" dirty="0" smtClean="0"/>
              <a:t> цифр, </a:t>
            </a:r>
            <a:r>
              <a:rPr lang="ru-RU" sz="2000" dirty="0" err="1" smtClean="0"/>
              <a:t>математичних</a:t>
            </a:r>
            <a:r>
              <a:rPr lang="ru-RU" sz="2000" dirty="0" smtClean="0"/>
              <a:t> </a:t>
            </a:r>
            <a:r>
              <a:rPr lang="ru-RU" sz="2000" dirty="0" err="1" smtClean="0"/>
              <a:t>символів</a:t>
            </a:r>
            <a:r>
              <a:rPr lang="ru-RU" sz="2000" dirty="0" smtClean="0"/>
              <a:t> та </a:t>
            </a:r>
            <a:r>
              <a:rPr lang="ru-RU" sz="2000" dirty="0" err="1" smtClean="0"/>
              <a:t>елементів</a:t>
            </a:r>
            <a:r>
              <a:rPr lang="ru-RU" sz="2000" dirty="0" smtClean="0"/>
              <a:t> </a:t>
            </a:r>
            <a:r>
              <a:rPr lang="ru-RU" sz="2000" dirty="0" err="1" smtClean="0"/>
              <a:t>допоможе</a:t>
            </a:r>
            <a:r>
              <a:rPr lang="ru-RU" sz="2000" dirty="0" smtClean="0"/>
              <a:t> </a:t>
            </a:r>
            <a:r>
              <a:rPr lang="ru-RU" sz="2000" dirty="0" err="1" smtClean="0"/>
              <a:t>дітям</a:t>
            </a:r>
            <a:r>
              <a:rPr lang="ru-RU" sz="2000" dirty="0" smtClean="0"/>
              <a:t> </a:t>
            </a:r>
            <a:r>
              <a:rPr lang="ru-RU" sz="2000" dirty="0" err="1" smtClean="0"/>
              <a:t>краще</a:t>
            </a:r>
            <a:r>
              <a:rPr lang="ru-RU" sz="2000" dirty="0" smtClean="0"/>
              <a:t> </a:t>
            </a:r>
            <a:r>
              <a:rPr lang="ru-RU" sz="2000" dirty="0" err="1" smtClean="0"/>
              <a:t>запам’ятати</a:t>
            </a:r>
            <a:r>
              <a:rPr lang="ru-RU" sz="2000" dirty="0" smtClean="0"/>
              <a:t> </a:t>
            </a:r>
            <a:r>
              <a:rPr lang="ru-RU" sz="2000" dirty="0" err="1" smtClean="0"/>
              <a:t>конкретні</a:t>
            </a:r>
            <a:r>
              <a:rPr lang="ru-RU" sz="2000" dirty="0" smtClean="0"/>
              <a:t> </a:t>
            </a:r>
            <a:r>
              <a:rPr lang="ru-RU" sz="2000" dirty="0" err="1" smtClean="0"/>
              <a:t>приклади</a:t>
            </a:r>
            <a:r>
              <a:rPr lang="ru-RU" sz="2000" dirty="0" smtClean="0"/>
              <a:t> </a:t>
            </a:r>
            <a:r>
              <a:rPr lang="ru-RU" sz="2000" dirty="0" err="1" smtClean="0"/>
              <a:t>та</a:t>
            </a:r>
            <a:r>
              <a:rPr lang="ru-RU" sz="2000" dirty="0" smtClean="0"/>
              <a:t> </a:t>
            </a:r>
            <a:r>
              <a:rPr lang="ru-RU" sz="2000" dirty="0" err="1" smtClean="0"/>
              <a:t>способи</a:t>
            </a:r>
            <a:r>
              <a:rPr lang="ru-RU" sz="2000" dirty="0" smtClean="0"/>
              <a:t> </a:t>
            </a:r>
            <a:r>
              <a:rPr lang="ru-RU" sz="2000" dirty="0" err="1" smtClean="0"/>
              <a:t>розв’язування</a:t>
            </a:r>
            <a:r>
              <a:rPr lang="ru-RU" sz="2000" dirty="0" smtClean="0"/>
              <a:t> задач. </a:t>
            </a:r>
            <a:r>
              <a:rPr lang="ru-RU" sz="2000" dirty="0" err="1" smtClean="0"/>
              <a:t>Крім</a:t>
            </a:r>
            <a:r>
              <a:rPr lang="ru-RU" sz="2000" dirty="0" smtClean="0"/>
              <a:t> того, </a:t>
            </a:r>
            <a:r>
              <a:rPr lang="ru-RU" sz="2000" dirty="0" err="1" smtClean="0"/>
              <a:t>такі</a:t>
            </a:r>
            <a:r>
              <a:rPr lang="ru-RU" sz="2000" dirty="0" smtClean="0"/>
              <a:t> </a:t>
            </a:r>
            <a:r>
              <a:rPr lang="ru-RU" sz="2000" dirty="0" err="1" smtClean="0"/>
              <a:t>ігри-історії</a:t>
            </a:r>
            <a:r>
              <a:rPr lang="ru-RU" sz="2000" dirty="0" smtClean="0"/>
              <a:t> </a:t>
            </a:r>
            <a:r>
              <a:rPr lang="ru-RU" sz="2000" dirty="0" err="1" smtClean="0"/>
              <a:t>допомагають</a:t>
            </a:r>
            <a:r>
              <a:rPr lang="ru-RU" sz="2000" dirty="0" smtClean="0"/>
              <a:t> </a:t>
            </a:r>
            <a:r>
              <a:rPr lang="ru-RU" sz="2000" dirty="0" err="1" smtClean="0"/>
              <a:t>розрядити</a:t>
            </a:r>
            <a:r>
              <a:rPr lang="ru-RU" sz="2000" dirty="0" smtClean="0"/>
              <a:t> </a:t>
            </a:r>
            <a:r>
              <a:rPr lang="ru-RU" sz="2000" dirty="0" err="1" smtClean="0"/>
              <a:t>освітню</a:t>
            </a:r>
            <a:r>
              <a:rPr lang="ru-RU" sz="2000" dirty="0" smtClean="0"/>
              <a:t> атмосферу, </a:t>
            </a:r>
            <a:r>
              <a:rPr lang="ru-RU" sz="2000" dirty="0" err="1" smtClean="0"/>
              <a:t>дати</a:t>
            </a:r>
            <a:r>
              <a:rPr lang="ru-RU" sz="2000" dirty="0" smtClean="0"/>
              <a:t> </a:t>
            </a:r>
            <a:r>
              <a:rPr lang="ru-RU" sz="2000" dirty="0" err="1" smtClean="0"/>
              <a:t>перепочити</a:t>
            </a:r>
            <a:r>
              <a:rPr lang="ru-RU" sz="2000" dirty="0" smtClean="0"/>
              <a:t> перед новою </a:t>
            </a:r>
            <a:r>
              <a:rPr lang="ru-RU" sz="2000" dirty="0" err="1" smtClean="0"/>
              <a:t>порцією</a:t>
            </a:r>
            <a:r>
              <a:rPr lang="ru-RU" sz="2000" dirty="0" smtClean="0"/>
              <a:t> </a:t>
            </a:r>
            <a:r>
              <a:rPr lang="ru-RU" sz="2000" dirty="0" err="1" smtClean="0"/>
              <a:t>інформації</a:t>
            </a:r>
            <a:r>
              <a:rPr lang="ru-RU" sz="2000" dirty="0" smtClean="0"/>
              <a:t>. </a:t>
            </a:r>
            <a:r>
              <a:rPr lang="ru-RU" sz="2000" dirty="0" err="1" smtClean="0"/>
              <a:t>Діти</a:t>
            </a:r>
            <a:r>
              <a:rPr lang="ru-RU" sz="2000" dirty="0" smtClean="0"/>
              <a:t> </a:t>
            </a:r>
            <a:r>
              <a:rPr lang="ru-RU" sz="2000" dirty="0" err="1" smtClean="0"/>
              <a:t>вчаться</a:t>
            </a:r>
            <a:r>
              <a:rPr lang="ru-RU" sz="2000" dirty="0" smtClean="0"/>
              <a:t> </a:t>
            </a:r>
            <a:r>
              <a:rPr lang="ru-RU" sz="2000" dirty="0" err="1" smtClean="0"/>
              <a:t>з</a:t>
            </a:r>
            <a:r>
              <a:rPr lang="ru-RU" sz="2000" dirty="0" smtClean="0"/>
              <a:t> думкою про те, </a:t>
            </a:r>
            <a:r>
              <a:rPr lang="ru-RU" sz="2000" dirty="0" err="1" smtClean="0"/>
              <a:t>що</a:t>
            </a:r>
            <a:r>
              <a:rPr lang="ru-RU" sz="2000" dirty="0" smtClean="0"/>
              <a:t> наука — </a:t>
            </a:r>
            <a:r>
              <a:rPr lang="ru-RU" sz="2000" dirty="0" err="1" smtClean="0"/>
              <a:t>ближче</a:t>
            </a:r>
            <a:r>
              <a:rPr lang="ru-RU" sz="2000" dirty="0" smtClean="0"/>
              <a:t>, </a:t>
            </a:r>
            <a:r>
              <a:rPr lang="ru-RU" sz="2000" dirty="0" err="1" smtClean="0"/>
              <a:t>ніж</a:t>
            </a:r>
            <a:r>
              <a:rPr lang="ru-RU" sz="2000" dirty="0" smtClean="0"/>
              <a:t> </a:t>
            </a:r>
            <a:r>
              <a:rPr lang="ru-RU" sz="2000" dirty="0" err="1" smtClean="0"/>
              <a:t>здається</a:t>
            </a:r>
            <a:r>
              <a:rPr lang="ru-RU" sz="2000" dirty="0" smtClean="0"/>
              <a:t>. </a:t>
            </a:r>
            <a:r>
              <a:rPr lang="ru-RU" sz="2000" dirty="0" err="1" smtClean="0"/>
              <a:t>Адже</a:t>
            </a:r>
            <a:r>
              <a:rPr lang="ru-RU" sz="2000" dirty="0" smtClean="0"/>
              <a:t> круг, </a:t>
            </a:r>
            <a:r>
              <a:rPr lang="ru-RU" sz="2000" dirty="0" err="1" smtClean="0"/>
              <a:t>наприклад</a:t>
            </a:r>
            <a:r>
              <a:rPr lang="ru-RU" sz="2000" dirty="0" smtClean="0"/>
              <a:t>, </a:t>
            </a:r>
            <a:r>
              <a:rPr lang="ru-RU" sz="2000" dirty="0" err="1" smtClean="0"/>
              <a:t>асоціюватиметься</a:t>
            </a:r>
            <a:r>
              <a:rPr lang="ru-RU" sz="2000" dirty="0" smtClean="0"/>
              <a:t> </a:t>
            </a:r>
            <a:r>
              <a:rPr lang="ru-RU" sz="2000" dirty="0" err="1" smtClean="0"/>
              <a:t>з</a:t>
            </a:r>
            <a:r>
              <a:rPr lang="ru-RU" sz="2000" dirty="0" smtClean="0"/>
              <a:t> тортом та </a:t>
            </a:r>
            <a:r>
              <a:rPr lang="ru-RU" sz="2000" dirty="0" err="1" smtClean="0"/>
              <a:t>історією</a:t>
            </a:r>
            <a:r>
              <a:rPr lang="ru-RU" sz="2000" dirty="0" smtClean="0"/>
              <a:t>, у </a:t>
            </a:r>
            <a:r>
              <a:rPr lang="ru-RU" sz="2000" dirty="0" err="1" smtClean="0"/>
              <a:t>якій</a:t>
            </a:r>
            <a:r>
              <a:rPr lang="ru-RU" sz="2000" dirty="0" smtClean="0"/>
              <a:t> </a:t>
            </a:r>
            <a:r>
              <a:rPr lang="ru-RU" sz="2000" dirty="0" err="1" smtClean="0"/>
              <a:t>він</a:t>
            </a:r>
            <a:r>
              <a:rPr lang="ru-RU" sz="2000" dirty="0" smtClean="0"/>
              <a:t> </a:t>
            </a:r>
            <a:r>
              <a:rPr lang="ru-RU" sz="2000" dirty="0" err="1" smtClean="0"/>
              <a:t>фігурував</a:t>
            </a:r>
            <a:r>
              <a:rPr lang="ru-RU" dirty="0" smtClean="0"/>
              <a:t>. </a:t>
            </a:r>
          </a:p>
          <a:p>
            <a:endParaRPr lang="ru-RU"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8" name="Picture 2" descr="D:\мої документи\фони\фони\04\0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175" name="Google Shape;175;p20"/>
          <p:cNvSpPr txBox="1"/>
          <p:nvPr/>
        </p:nvSpPr>
        <p:spPr>
          <a:xfrm>
            <a:off x="1071538" y="99933"/>
            <a:ext cx="5500726" cy="1865200"/>
          </a:xfrm>
          <a:prstGeom prst="rect">
            <a:avLst/>
          </a:prstGeom>
          <a:noFill/>
          <a:ln>
            <a:noFill/>
          </a:ln>
        </p:spPr>
        <p:txBody>
          <a:bodyPr spcFirstLastPara="1" wrap="square" lIns="91425" tIns="91425" rIns="91425" bIns="91425" anchor="t" anchorCtr="0">
            <a:noAutofit/>
          </a:bodyPr>
          <a:lstStyle/>
          <a:p>
            <a:pPr marL="342900" lvl="0" indent="-342900" algn="just" rtl="0">
              <a:spcBef>
                <a:spcPts val="0"/>
              </a:spcBef>
              <a:spcAft>
                <a:spcPts val="0"/>
              </a:spcAft>
              <a:buNone/>
            </a:pPr>
            <a:r>
              <a:rPr lang="ru" sz="3000" b="1" i="1" u="sng" dirty="0">
                <a:solidFill>
                  <a:srgbClr val="C00000"/>
                </a:solidFill>
                <a:latin typeface="Times New Roman"/>
                <a:ea typeface="Times New Roman"/>
                <a:cs typeface="Times New Roman"/>
                <a:sym typeface="Times New Roman"/>
              </a:rPr>
              <a:t>Квест</a:t>
            </a:r>
            <a:r>
              <a:rPr lang="ru" sz="3000" b="1" u="sng" dirty="0">
                <a:latin typeface="Times New Roman"/>
                <a:ea typeface="Times New Roman"/>
                <a:cs typeface="Times New Roman"/>
                <a:sym typeface="Times New Roman"/>
              </a:rPr>
              <a:t> </a:t>
            </a:r>
            <a:r>
              <a:rPr lang="ru" sz="1800" dirty="0">
                <a:latin typeface="Times New Roman"/>
                <a:ea typeface="Times New Roman"/>
                <a:cs typeface="Times New Roman"/>
                <a:sym typeface="Times New Roman"/>
              </a:rPr>
              <a:t>– </a:t>
            </a:r>
            <a:r>
              <a:rPr lang="ru" sz="1800" b="1" dirty="0">
                <a:latin typeface="Times New Roman"/>
                <a:ea typeface="Times New Roman"/>
                <a:cs typeface="Times New Roman"/>
                <a:sym typeface="Times New Roman"/>
              </a:rPr>
              <a:t>це ігрова технологія, яка має чітко </a:t>
            </a:r>
            <a:endParaRPr sz="1800" b="1">
              <a:latin typeface="Times New Roman"/>
              <a:ea typeface="Times New Roman"/>
              <a:cs typeface="Times New Roman"/>
              <a:sym typeface="Times New Roman"/>
            </a:endParaRPr>
          </a:p>
          <a:p>
            <a:pPr marL="342900" lvl="0" indent="-342900" algn="just" rtl="0">
              <a:spcBef>
                <a:spcPts val="0"/>
              </a:spcBef>
              <a:spcAft>
                <a:spcPts val="0"/>
              </a:spcAft>
              <a:buNone/>
            </a:pPr>
            <a:r>
              <a:rPr lang="ru" sz="1800" b="1" dirty="0">
                <a:latin typeface="Times New Roman"/>
                <a:ea typeface="Times New Roman"/>
                <a:cs typeface="Times New Roman"/>
                <a:sym typeface="Times New Roman"/>
              </a:rPr>
              <a:t>поставлене дидактичне завдання, ігровий задум,</a:t>
            </a:r>
            <a:endParaRPr sz="1800" b="1">
              <a:latin typeface="Times New Roman"/>
              <a:ea typeface="Times New Roman"/>
              <a:cs typeface="Times New Roman"/>
              <a:sym typeface="Times New Roman"/>
            </a:endParaRPr>
          </a:p>
          <a:p>
            <a:pPr marL="342900" lvl="0" indent="-342900" algn="just" rtl="0">
              <a:spcBef>
                <a:spcPts val="0"/>
              </a:spcBef>
              <a:spcAft>
                <a:spcPts val="0"/>
              </a:spcAft>
              <a:buNone/>
            </a:pPr>
            <a:r>
              <a:rPr lang="ru" sz="1800" b="1" dirty="0">
                <a:latin typeface="Times New Roman"/>
                <a:ea typeface="Times New Roman"/>
                <a:cs typeface="Times New Roman"/>
                <a:sym typeface="Times New Roman"/>
              </a:rPr>
              <a:t> обов’язково має керівника (наставника), чіткі </a:t>
            </a:r>
            <a:endParaRPr sz="1800" b="1">
              <a:latin typeface="Times New Roman"/>
              <a:ea typeface="Times New Roman"/>
              <a:cs typeface="Times New Roman"/>
              <a:sym typeface="Times New Roman"/>
            </a:endParaRPr>
          </a:p>
          <a:p>
            <a:pPr marL="0" lvl="0" indent="0" algn="just" rtl="0">
              <a:spcBef>
                <a:spcPts val="0"/>
              </a:spcBef>
              <a:spcAft>
                <a:spcPts val="0"/>
              </a:spcAft>
              <a:buNone/>
            </a:pPr>
            <a:r>
              <a:rPr lang="ru" sz="1800" b="1" dirty="0">
                <a:latin typeface="Times New Roman"/>
                <a:ea typeface="Times New Roman"/>
                <a:cs typeface="Times New Roman"/>
                <a:sym typeface="Times New Roman"/>
              </a:rPr>
              <a:t>правила, та реалізується з метою підвищення </a:t>
            </a:r>
            <a:endParaRPr sz="1800" b="1">
              <a:latin typeface="Times New Roman"/>
              <a:ea typeface="Times New Roman"/>
              <a:cs typeface="Times New Roman"/>
              <a:sym typeface="Times New Roman"/>
            </a:endParaRPr>
          </a:p>
          <a:p>
            <a:pPr marL="0" lvl="0" indent="0" algn="just" rtl="0">
              <a:spcBef>
                <a:spcPts val="0"/>
              </a:spcBef>
              <a:spcAft>
                <a:spcPts val="0"/>
              </a:spcAft>
              <a:buClr>
                <a:srgbClr val="00007D"/>
              </a:buClr>
              <a:buSzPts val="900"/>
              <a:buFont typeface="Noto Sans Symbols"/>
              <a:buNone/>
            </a:pPr>
            <a:r>
              <a:rPr lang="ru" sz="1800" b="1" dirty="0">
                <a:latin typeface="Times New Roman"/>
                <a:ea typeface="Times New Roman"/>
                <a:cs typeface="Times New Roman"/>
                <a:sym typeface="Times New Roman"/>
              </a:rPr>
              <a:t>в </a:t>
            </a:r>
            <a:r>
              <a:rPr lang="ru" b="1" dirty="0" smtClean="0">
                <a:latin typeface="Times New Roman"/>
                <a:ea typeface="Times New Roman"/>
                <a:cs typeface="Times New Roman"/>
                <a:sym typeface="Times New Roman"/>
              </a:rPr>
              <a:t>дітей</a:t>
            </a:r>
            <a:r>
              <a:rPr lang="ru" sz="1800" b="1" dirty="0" smtClean="0">
                <a:latin typeface="Times New Roman"/>
                <a:ea typeface="Times New Roman"/>
                <a:cs typeface="Times New Roman"/>
                <a:sym typeface="Times New Roman"/>
              </a:rPr>
              <a:t> </a:t>
            </a:r>
            <a:r>
              <a:rPr lang="ru" sz="1800" b="1" dirty="0">
                <a:latin typeface="Times New Roman"/>
                <a:ea typeface="Times New Roman"/>
                <a:cs typeface="Times New Roman"/>
                <a:sym typeface="Times New Roman"/>
              </a:rPr>
              <a:t>знань та вмінь.</a:t>
            </a:r>
            <a:endParaRPr sz="1800" b="1">
              <a:latin typeface="Times New Roman"/>
              <a:ea typeface="Times New Roman"/>
              <a:cs typeface="Times New Roman"/>
              <a:sym typeface="Times New Roman"/>
            </a:endParaRPr>
          </a:p>
          <a:p>
            <a:pPr marL="0" lvl="0" indent="0" algn="l" rtl="0">
              <a:spcBef>
                <a:spcPts val="0"/>
              </a:spcBef>
              <a:spcAft>
                <a:spcPts val="0"/>
              </a:spcAft>
              <a:buNone/>
            </a:pPr>
            <a:endParaRPr>
              <a:solidFill>
                <a:srgbClr val="666666"/>
              </a:solidFill>
              <a:highlight>
                <a:srgbClr val="FFFFFF"/>
              </a:highlight>
              <a:latin typeface="Times New Roman"/>
              <a:ea typeface="Times New Roman"/>
              <a:cs typeface="Times New Roman"/>
              <a:sym typeface="Times New Roman"/>
            </a:endParaRPr>
          </a:p>
        </p:txBody>
      </p:sp>
      <p:pic>
        <p:nvPicPr>
          <p:cNvPr id="176" name="Google Shape;176;p20"/>
          <p:cNvPicPr preferRelativeResize="0"/>
          <p:nvPr/>
        </p:nvPicPr>
        <p:blipFill rotWithShape="1">
          <a:blip r:embed="rId4">
            <a:alphaModFix/>
          </a:blip>
          <a:srcRect/>
          <a:stretch/>
        </p:blipFill>
        <p:spPr>
          <a:xfrm>
            <a:off x="6703400" y="99918"/>
            <a:ext cx="2349700" cy="2323500"/>
          </a:xfrm>
          <a:prstGeom prst="rect">
            <a:avLst/>
          </a:prstGeom>
          <a:noFill/>
          <a:ln>
            <a:noFill/>
          </a:ln>
        </p:spPr>
      </p:pic>
      <p:sp>
        <p:nvSpPr>
          <p:cNvPr id="177" name="Google Shape;177;p20"/>
          <p:cNvSpPr txBox="1"/>
          <p:nvPr/>
        </p:nvSpPr>
        <p:spPr>
          <a:xfrm>
            <a:off x="1517750" y="5013500"/>
            <a:ext cx="7341300" cy="11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178" name="Google Shape;178;p2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42976" y="3857628"/>
            <a:ext cx="2349700" cy="2682967"/>
          </a:xfrm>
          <a:prstGeom prst="rect">
            <a:avLst/>
          </a:prstGeom>
          <a:noFill/>
          <a:ln>
            <a:noFill/>
          </a:ln>
        </p:spPr>
      </p:pic>
      <p:sp>
        <p:nvSpPr>
          <p:cNvPr id="179" name="Google Shape;179;p20"/>
          <p:cNvSpPr txBox="1"/>
          <p:nvPr/>
        </p:nvSpPr>
        <p:spPr>
          <a:xfrm>
            <a:off x="1517750" y="2178184"/>
            <a:ext cx="5438400" cy="2064400"/>
          </a:xfrm>
          <a:prstGeom prst="rect">
            <a:avLst/>
          </a:prstGeom>
          <a:noFill/>
          <a:ln>
            <a:noFill/>
          </a:ln>
        </p:spPr>
        <p:txBody>
          <a:bodyPr spcFirstLastPara="1" wrap="square" lIns="91425" tIns="91425" rIns="91425" bIns="91425" anchor="t" anchorCtr="0">
            <a:noAutofit/>
          </a:bodyPr>
          <a:lstStyle/>
          <a:p>
            <a:pPr lvl="0" indent="133350" algn="ctr" rtl="0">
              <a:spcBef>
                <a:spcPts val="0"/>
              </a:spcBef>
              <a:spcAft>
                <a:spcPts val="0"/>
              </a:spcAft>
              <a:buNone/>
            </a:pPr>
            <a:r>
              <a:rPr lang="ru" sz="2800" b="1" dirty="0">
                <a:solidFill>
                  <a:srgbClr val="980000"/>
                </a:solidFill>
              </a:rPr>
              <a:t> </a:t>
            </a:r>
            <a:r>
              <a:rPr lang="ru" sz="1800" b="1" dirty="0">
                <a:solidFill>
                  <a:srgbClr val="980000"/>
                </a:solidFill>
                <a:latin typeface="Times New Roman"/>
                <a:ea typeface="Times New Roman"/>
                <a:cs typeface="Times New Roman"/>
                <a:sym typeface="Times New Roman"/>
              </a:rPr>
              <a:t> </a:t>
            </a:r>
            <a:r>
              <a:rPr lang="ru" sz="1800" b="1" dirty="0">
                <a:solidFill>
                  <a:srgbClr val="C00000"/>
                </a:solidFill>
                <a:latin typeface="Times New Roman"/>
                <a:ea typeface="Times New Roman"/>
                <a:cs typeface="Times New Roman"/>
                <a:sym typeface="Times New Roman"/>
              </a:rPr>
              <a:t>ОСНОВНА МЕТА КВЕСТУ</a:t>
            </a:r>
            <a:endParaRPr sz="1800" b="1">
              <a:solidFill>
                <a:srgbClr val="C00000"/>
              </a:solidFill>
              <a:latin typeface="Times New Roman"/>
              <a:ea typeface="Times New Roman"/>
              <a:cs typeface="Times New Roman"/>
              <a:sym typeface="Times New Roman"/>
            </a:endParaRPr>
          </a:p>
          <a:p>
            <a:pPr lvl="0" indent="133350" algn="just" rtl="0">
              <a:spcBef>
                <a:spcPts val="0"/>
              </a:spcBef>
              <a:spcAft>
                <a:spcPts val="0"/>
              </a:spcAft>
              <a:buClr>
                <a:srgbClr val="000000"/>
              </a:buClr>
              <a:buSzPts val="2100"/>
              <a:buFont typeface="Arial"/>
              <a:buNone/>
            </a:pPr>
            <a:r>
              <a:rPr lang="ru" sz="1800" b="1" dirty="0">
                <a:latin typeface="Times New Roman"/>
                <a:ea typeface="Times New Roman"/>
                <a:cs typeface="Times New Roman"/>
                <a:sym typeface="Times New Roman"/>
              </a:rPr>
              <a:t>Швидке і якісне виконання певних завдань з метою досягнення кінцевої цілі, у результаті чого гравець або команда отримує приз.</a:t>
            </a:r>
            <a:endParaRPr sz="1800" b="1">
              <a:latin typeface="Times New Roman"/>
              <a:ea typeface="Times New Roman"/>
              <a:cs typeface="Times New Roman"/>
              <a:sym typeface="Times New Roman"/>
            </a:endParaRPr>
          </a:p>
        </p:txBody>
      </p:sp>
      <p:sp>
        <p:nvSpPr>
          <p:cNvPr id="180" name="Google Shape;180;p20"/>
          <p:cNvSpPr txBox="1"/>
          <p:nvPr/>
        </p:nvSpPr>
        <p:spPr>
          <a:xfrm>
            <a:off x="3643305" y="4253467"/>
            <a:ext cx="5393019" cy="21652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ru" sz="1800" b="1" u="sng" dirty="0">
                <a:solidFill>
                  <a:srgbClr val="0000FF"/>
                </a:solidFill>
                <a:latin typeface="Times New Roman"/>
                <a:ea typeface="Times New Roman"/>
                <a:cs typeface="Times New Roman"/>
                <a:sym typeface="Times New Roman"/>
              </a:rPr>
              <a:t>“Математичний квест”</a:t>
            </a:r>
            <a:r>
              <a:rPr lang="ru" sz="1800" b="1" dirty="0">
                <a:latin typeface="Times New Roman"/>
                <a:ea typeface="Times New Roman"/>
                <a:cs typeface="Times New Roman"/>
                <a:sym typeface="Times New Roman"/>
              </a:rPr>
              <a:t> – це гра-подорож по станціях, на яких команді пропонуються різні математичні завдання на кмітливість, деякі носять практичний характер, показують красу, практичність і доступність математики.</a:t>
            </a:r>
            <a:endParaRPr>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5" name="Picture 2" descr="D:\мої документи\фони\фони\04\0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185" name="Google Shape;185;p21"/>
          <p:cNvSpPr txBox="1"/>
          <p:nvPr/>
        </p:nvSpPr>
        <p:spPr>
          <a:xfrm>
            <a:off x="928662" y="0"/>
            <a:ext cx="4143404" cy="2143115"/>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ru" b="1" dirty="0" smtClean="0">
                <a:solidFill>
                  <a:srgbClr val="C00000"/>
                </a:solidFill>
                <a:latin typeface="Times New Roman" pitchFamily="18" charset="0"/>
                <a:cs typeface="Times New Roman" pitchFamily="18" charset="0"/>
                <a:sym typeface="Times New Roman"/>
              </a:rPr>
              <a:t>Квест </a:t>
            </a:r>
            <a:r>
              <a:rPr lang="ru" b="1" dirty="0">
                <a:solidFill>
                  <a:srgbClr val="C00000"/>
                </a:solidFill>
                <a:latin typeface="Times New Roman" pitchFamily="18" charset="0"/>
                <a:cs typeface="Times New Roman" pitchFamily="18" charset="0"/>
                <a:sym typeface="Times New Roman"/>
              </a:rPr>
              <a:t>на свіжому повітрі</a:t>
            </a:r>
            <a:r>
              <a:rPr lang="ru" b="1" dirty="0">
                <a:latin typeface="Times New Roman" pitchFamily="18" charset="0"/>
                <a:cs typeface="Times New Roman" pitchFamily="18" charset="0"/>
                <a:sym typeface="Times New Roman"/>
              </a:rPr>
              <a:t>. Для цього потрібно вийти на вулицю (парк, </a:t>
            </a:r>
            <a:r>
              <a:rPr lang="ru" b="1" dirty="0" smtClean="0">
                <a:latin typeface="Times New Roman" pitchFamily="18" charset="0"/>
                <a:cs typeface="Times New Roman" pitchFamily="18" charset="0"/>
                <a:sym typeface="Times New Roman"/>
              </a:rPr>
              <a:t> </a:t>
            </a:r>
            <a:r>
              <a:rPr lang="ru" b="1" dirty="0">
                <a:latin typeface="Times New Roman" pitchFamily="18" charset="0"/>
                <a:cs typeface="Times New Roman" pitchFamily="18" charset="0"/>
                <a:sym typeface="Times New Roman"/>
              </a:rPr>
              <a:t>подвір’я), де діти будуть шукати різноманітні підказки та предмети, щоб потім, зібравши їх, розв’язати головоломку, знайти скарб чи відповісти на запитання.</a:t>
            </a:r>
            <a:endParaRPr b="1">
              <a:latin typeface="Times New Roman" pitchFamily="18" charset="0"/>
              <a:cs typeface="Times New Roman" pitchFamily="18" charset="0"/>
              <a:sym typeface="Times New Roman"/>
            </a:endParaRPr>
          </a:p>
        </p:txBody>
      </p:sp>
      <p:sp>
        <p:nvSpPr>
          <p:cNvPr id="186" name="Google Shape;186;p21"/>
          <p:cNvSpPr txBox="1"/>
          <p:nvPr/>
        </p:nvSpPr>
        <p:spPr>
          <a:xfrm>
            <a:off x="571472" y="2000240"/>
            <a:ext cx="8572528" cy="142876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ru" dirty="0">
                <a:solidFill>
                  <a:srgbClr val="C00000"/>
                </a:solidFill>
                <a:sym typeface="Times New Roman"/>
              </a:rPr>
              <a:t>ПЕРЕВАГИ ВИКОРИСТАННЯ </a:t>
            </a:r>
            <a:r>
              <a:rPr lang="ru" dirty="0" smtClean="0">
                <a:solidFill>
                  <a:srgbClr val="C00000"/>
                </a:solidFill>
                <a:sym typeface="Times New Roman"/>
              </a:rPr>
              <a:t>КВЕСТУ:</a:t>
            </a:r>
          </a:p>
          <a:p>
            <a:pPr marL="0" lvl="0" indent="0" algn="ctr" rtl="0">
              <a:lnSpc>
                <a:spcPct val="115000"/>
              </a:lnSpc>
              <a:spcBef>
                <a:spcPts val="0"/>
              </a:spcBef>
              <a:spcAft>
                <a:spcPts val="0"/>
              </a:spcAft>
              <a:buNone/>
            </a:pPr>
            <a:r>
              <a:rPr lang="ru" dirty="0" smtClean="0">
                <a:solidFill>
                  <a:srgbClr val="C00000"/>
                </a:solidFill>
                <a:sym typeface="Times New Roman"/>
              </a:rPr>
              <a:t> </a:t>
            </a:r>
            <a:r>
              <a:rPr lang="ru" dirty="0" smtClean="0">
                <a:sym typeface="Times New Roman"/>
              </a:rPr>
              <a:t>дозволяє дітям </a:t>
            </a:r>
            <a:r>
              <a:rPr lang="ru" dirty="0">
                <a:sym typeface="Times New Roman"/>
              </a:rPr>
              <a:t>пізнати один одного в умовах необхідності прийняття швидких рішень;</a:t>
            </a:r>
            <a:endParaRPr>
              <a:sym typeface="Times New Roman"/>
            </a:endParaRPr>
          </a:p>
          <a:p>
            <a:pPr marL="457200" lvl="0" indent="-317500" algn="l" rtl="0">
              <a:lnSpc>
                <a:spcPct val="115000"/>
              </a:lnSpc>
              <a:spcBef>
                <a:spcPts val="0"/>
              </a:spcBef>
              <a:spcAft>
                <a:spcPts val="0"/>
              </a:spcAft>
              <a:buSzPts val="1400"/>
              <a:buFont typeface="Times New Roman"/>
              <a:buChar char="●"/>
            </a:pPr>
            <a:r>
              <a:rPr lang="ru" dirty="0">
                <a:sym typeface="Times New Roman"/>
              </a:rPr>
              <a:t>виявляє: приховані якості </a:t>
            </a:r>
            <a:r>
              <a:rPr lang="ru" dirty="0" smtClean="0">
                <a:sym typeface="Times New Roman"/>
              </a:rPr>
              <a:t>дітей, </a:t>
            </a:r>
            <a:r>
              <a:rPr lang="ru" dirty="0">
                <a:sym typeface="Times New Roman"/>
              </a:rPr>
              <a:t>потенційних лідерів, інтелектуалів, </a:t>
            </a:r>
            <a:r>
              <a:rPr lang="ru" dirty="0" smtClean="0">
                <a:sym typeface="Times New Roman"/>
              </a:rPr>
              <a:t>дітей-логістів</a:t>
            </a:r>
            <a:r>
              <a:rPr lang="ru" dirty="0">
                <a:sym typeface="Times New Roman"/>
              </a:rPr>
              <a:t>, які вміють прорахувати на декілька ходів вперед;</a:t>
            </a:r>
            <a:endParaRPr>
              <a:sym typeface="Times New Roman"/>
            </a:endParaRPr>
          </a:p>
          <a:p>
            <a:pPr marL="457200" lvl="0" indent="-317500" algn="l" rtl="0">
              <a:lnSpc>
                <a:spcPct val="115000"/>
              </a:lnSpc>
              <a:spcBef>
                <a:spcPts val="0"/>
              </a:spcBef>
              <a:spcAft>
                <a:spcPts val="0"/>
              </a:spcAft>
              <a:buSzPts val="1400"/>
              <a:buFont typeface="Times New Roman"/>
              <a:buChar char="●"/>
            </a:pPr>
            <a:r>
              <a:rPr lang="ru" dirty="0">
                <a:sym typeface="Times New Roman"/>
              </a:rPr>
              <a:t>розвиває логічне мислення, інтуїцію, вміння швидко знаходити вихід із складної ситуації, знайти спільну мову з різними людьми;</a:t>
            </a:r>
            <a:endParaRPr>
              <a:sym typeface="Times New Roman"/>
            </a:endParaRPr>
          </a:p>
          <a:p>
            <a:pPr marL="457200" lvl="0" indent="-317500" algn="l" rtl="0">
              <a:lnSpc>
                <a:spcPct val="115000"/>
              </a:lnSpc>
              <a:spcBef>
                <a:spcPts val="0"/>
              </a:spcBef>
              <a:spcAft>
                <a:spcPts val="0"/>
              </a:spcAft>
              <a:buSzPts val="1400"/>
              <a:buFont typeface="Times New Roman"/>
              <a:buChar char="●"/>
            </a:pPr>
            <a:r>
              <a:rPr lang="ru" dirty="0">
                <a:sym typeface="Times New Roman"/>
              </a:rPr>
              <a:t>дозволяє </a:t>
            </a:r>
            <a:r>
              <a:rPr lang="ru" dirty="0" smtClean="0">
                <a:sym typeface="Times New Roman"/>
              </a:rPr>
              <a:t>дітям </a:t>
            </a:r>
            <a:r>
              <a:rPr lang="ru" dirty="0">
                <a:sym typeface="Times New Roman"/>
              </a:rPr>
              <a:t>краще ознайомитися з темою, бо всі сценарії носять тематичний характер;</a:t>
            </a:r>
            <a:endParaRPr>
              <a:sym typeface="Times New Roman"/>
            </a:endParaRPr>
          </a:p>
          <a:p>
            <a:pPr marL="457200" lvl="0" indent="-317500" algn="l" rtl="0">
              <a:lnSpc>
                <a:spcPct val="115000"/>
              </a:lnSpc>
              <a:spcBef>
                <a:spcPts val="0"/>
              </a:spcBef>
              <a:spcAft>
                <a:spcPts val="0"/>
              </a:spcAft>
              <a:buSzPts val="1400"/>
              <a:buFont typeface="Times New Roman"/>
              <a:buChar char="●"/>
            </a:pPr>
            <a:r>
              <a:rPr lang="ru" dirty="0">
                <a:sym typeface="Times New Roman"/>
              </a:rPr>
              <a:t>проводить аналогії й асоціації між явищами;</a:t>
            </a:r>
            <a:endParaRPr>
              <a:sym typeface="Times New Roman"/>
            </a:endParaRPr>
          </a:p>
          <a:p>
            <a:pPr marL="457200" lvl="0" indent="-317500" algn="l" rtl="0">
              <a:lnSpc>
                <a:spcPct val="115000"/>
              </a:lnSpc>
              <a:spcBef>
                <a:spcPts val="0"/>
              </a:spcBef>
              <a:spcAft>
                <a:spcPts val="0"/>
              </a:spcAft>
              <a:buSzPts val="1400"/>
              <a:buFont typeface="Times New Roman"/>
              <a:buChar char="●"/>
            </a:pPr>
            <a:r>
              <a:rPr lang="ru" dirty="0">
                <a:sym typeface="Times New Roman"/>
              </a:rPr>
              <a:t>швидка актуалізація інформації;</a:t>
            </a:r>
            <a:endParaRPr>
              <a:sym typeface="Times New Roman"/>
            </a:endParaRPr>
          </a:p>
          <a:p>
            <a:pPr marL="457200" lvl="0" indent="-317500" algn="l" rtl="0">
              <a:lnSpc>
                <a:spcPct val="115000"/>
              </a:lnSpc>
              <a:spcBef>
                <a:spcPts val="0"/>
              </a:spcBef>
              <a:spcAft>
                <a:spcPts val="0"/>
              </a:spcAft>
              <a:buSzPts val="1400"/>
              <a:buFont typeface="Times New Roman"/>
              <a:buChar char="●"/>
            </a:pPr>
            <a:r>
              <a:rPr lang="ru" dirty="0">
                <a:sym typeface="Times New Roman"/>
              </a:rPr>
              <a:t>ігрові етапи дозволяють спільно пережити емоційні сплески, що психологічно зближує </a:t>
            </a:r>
            <a:r>
              <a:rPr lang="ru" dirty="0" smtClean="0">
                <a:sym typeface="Times New Roman"/>
              </a:rPr>
              <a:t> дітей, </a:t>
            </a:r>
            <a:r>
              <a:rPr lang="ru" dirty="0">
                <a:sym typeface="Times New Roman"/>
              </a:rPr>
              <a:t>викликають масу позитивних емоцій і радісних спогадів, сприяють розвитку комунікабельності;</a:t>
            </a:r>
            <a:endParaRPr>
              <a:sym typeface="Times New Roman"/>
            </a:endParaRPr>
          </a:p>
          <a:p>
            <a:pPr marL="457200" lvl="0" indent="-317500" algn="l" rtl="0">
              <a:lnSpc>
                <a:spcPct val="115000"/>
              </a:lnSpc>
              <a:spcBef>
                <a:spcPts val="0"/>
              </a:spcBef>
              <a:spcAft>
                <a:spcPts val="0"/>
              </a:spcAft>
              <a:buSzPts val="1400"/>
              <a:buFont typeface="Times New Roman"/>
              <a:buChar char="●"/>
            </a:pPr>
            <a:r>
              <a:rPr lang="ru" dirty="0">
                <a:sym typeface="Times New Roman"/>
              </a:rPr>
              <a:t>інтелектуальні етапи розвивають ерудицію і виявляють спритність.</a:t>
            </a:r>
            <a:endParaRPr>
              <a:sym typeface="Times New Roman"/>
            </a:endParaRPr>
          </a:p>
          <a:p>
            <a:pPr marL="0" lvl="0" indent="0" algn="l" rtl="0">
              <a:spcBef>
                <a:spcPts val="3800"/>
              </a:spcBef>
              <a:spcAft>
                <a:spcPts val="0"/>
              </a:spcAft>
              <a:buNone/>
            </a:pPr>
            <a:endParaRPr>
              <a:latin typeface="Calibri"/>
              <a:ea typeface="Calibri"/>
              <a:cs typeface="Calibri"/>
              <a:sym typeface="Calibri"/>
            </a:endParaRPr>
          </a:p>
        </p:txBody>
      </p:sp>
      <p:sp>
        <p:nvSpPr>
          <p:cNvPr id="187" name="Google Shape;187;p21"/>
          <p:cNvSpPr txBox="1"/>
          <p:nvPr/>
        </p:nvSpPr>
        <p:spPr>
          <a:xfrm>
            <a:off x="5185650" y="0"/>
            <a:ext cx="3330600" cy="192880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b="1" dirty="0" smtClean="0">
                <a:solidFill>
                  <a:srgbClr val="C00000"/>
                </a:solidFill>
                <a:latin typeface="Times New Roman" pitchFamily="18" charset="0"/>
                <a:cs typeface="Times New Roman" pitchFamily="18" charset="0"/>
                <a:sym typeface="Times New Roman"/>
              </a:rPr>
              <a:t>Квест </a:t>
            </a:r>
            <a:r>
              <a:rPr lang="ru" b="1" dirty="0">
                <a:solidFill>
                  <a:srgbClr val="C00000"/>
                </a:solidFill>
                <a:latin typeface="Times New Roman" pitchFamily="18" charset="0"/>
                <a:cs typeface="Times New Roman" pitchFamily="18" charset="0"/>
                <a:sym typeface="Times New Roman"/>
              </a:rPr>
              <a:t>у приміщенні. </a:t>
            </a:r>
            <a:endParaRPr b="1">
              <a:solidFill>
                <a:srgbClr val="C00000"/>
              </a:solidFill>
              <a:latin typeface="Times New Roman" pitchFamily="18" charset="0"/>
              <a:cs typeface="Times New Roman" pitchFamily="18" charset="0"/>
              <a:sym typeface="Times New Roman"/>
            </a:endParaRPr>
          </a:p>
          <a:p>
            <a:pPr marL="0" lvl="0" indent="0" algn="ctr" rtl="0">
              <a:spcBef>
                <a:spcPts val="0"/>
              </a:spcBef>
              <a:spcAft>
                <a:spcPts val="0"/>
              </a:spcAft>
              <a:buNone/>
            </a:pPr>
            <a:r>
              <a:rPr lang="ru" b="1" dirty="0">
                <a:latin typeface="Times New Roman" pitchFamily="18" charset="0"/>
                <a:cs typeface="Times New Roman" pitchFamily="18" charset="0"/>
                <a:sym typeface="Times New Roman"/>
              </a:rPr>
              <a:t>Принцип квесту - знайти вихід. Діти мають виконати низку завдань, щоб знайти ключ та врятуватись.</a:t>
            </a:r>
            <a:endParaRPr b="1">
              <a:latin typeface="Times New Roman" pitchFamily="18" charset="0"/>
              <a:cs typeface="Times New Roman" pitchFamily="18" charset="0"/>
              <a:sym typeface="Times New Roman"/>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7170" name="Заголовок 1"/>
          <p:cNvSpPr>
            <a:spLocks noGrp="1"/>
          </p:cNvSpPr>
          <p:nvPr>
            <p:ph type="title"/>
          </p:nvPr>
        </p:nvSpPr>
        <p:spPr/>
        <p:txBody>
          <a:bodyPr/>
          <a:lstStyle/>
          <a:p>
            <a:pPr eaLnBrk="1" hangingPunct="1"/>
            <a:r>
              <a:rPr lang="uk-UA" u="sng" dirty="0" smtClean="0"/>
              <a:t>Девіз засідання: </a:t>
            </a:r>
            <a:endParaRPr lang="ru-RU" u="sng" dirty="0" smtClean="0"/>
          </a:p>
        </p:txBody>
      </p:sp>
      <p:sp>
        <p:nvSpPr>
          <p:cNvPr id="7171" name="Содержимое 2"/>
          <p:cNvSpPr>
            <a:spLocks noGrp="1"/>
          </p:cNvSpPr>
          <p:nvPr>
            <p:ph sz="quarter" idx="1"/>
          </p:nvPr>
        </p:nvSpPr>
        <p:spPr>
          <a:xfrm>
            <a:off x="2357422" y="1357298"/>
            <a:ext cx="6329378" cy="2786083"/>
          </a:xfrm>
        </p:spPr>
        <p:txBody>
          <a:bodyPr>
            <a:normAutofit fontScale="62500" lnSpcReduction="20000"/>
          </a:bodyPr>
          <a:lstStyle/>
          <a:p>
            <a:pPr eaLnBrk="1" hangingPunct="1">
              <a:buFont typeface="Wingdings 2" pitchFamily="18" charset="2"/>
              <a:buNone/>
            </a:pPr>
            <a:endParaRPr lang="uk-UA" b="1" dirty="0" smtClean="0"/>
          </a:p>
          <a:p>
            <a:pPr marL="0" indent="109538" eaLnBrk="1" hangingPunct="1">
              <a:buFont typeface="Wingdings 2" pitchFamily="18" charset="2"/>
              <a:buNone/>
            </a:pPr>
            <a:r>
              <a:rPr lang="uk-UA" sz="4600" b="1" i="1" dirty="0" smtClean="0"/>
              <a:t>«Неможливо жити краще, ніж проводячи життя в прагненні стати досконалішим. Хто хоче зрушити світ, нехай зрушить </a:t>
            </a:r>
            <a:r>
              <a:rPr lang="uk-UA" sz="4600" b="1" dirty="0" smtClean="0"/>
              <a:t>себе»</a:t>
            </a:r>
          </a:p>
          <a:p>
            <a:pPr marL="0" indent="109538" algn="r" eaLnBrk="1" hangingPunct="1">
              <a:buFont typeface="Wingdings 2" pitchFamily="18" charset="2"/>
              <a:buNone/>
            </a:pPr>
            <a:r>
              <a:rPr lang="uk-UA" sz="3800" b="1" dirty="0" smtClean="0"/>
              <a:t>                                                                      </a:t>
            </a:r>
            <a:r>
              <a:rPr lang="uk-UA" sz="3800" dirty="0" smtClean="0"/>
              <a:t>                                           </a:t>
            </a:r>
            <a:r>
              <a:rPr lang="uk-UA" sz="3800" i="1" dirty="0" smtClean="0"/>
              <a:t>Сократ</a:t>
            </a:r>
            <a:endParaRPr lang="ru-RU" sz="3800" dirty="0" smtClean="0"/>
          </a:p>
        </p:txBody>
      </p:sp>
      <p:pic>
        <p:nvPicPr>
          <p:cNvPr id="7172" name="Рисунок 31" descr="http://ic.pics.livejournal.com/znay_vce/49735500/189620/189620_600.jpg"/>
          <p:cNvPicPr>
            <a:picLocks noChangeAspect="1" noChangeArrowheads="1"/>
          </p:cNvPicPr>
          <p:nvPr/>
        </p:nvPicPr>
        <p:blipFill>
          <a:blip r:embed="rId3"/>
          <a:srcRect/>
          <a:stretch>
            <a:fillRect/>
          </a:stretch>
        </p:blipFill>
        <p:spPr bwMode="auto">
          <a:xfrm>
            <a:off x="6429388" y="4143380"/>
            <a:ext cx="2339975" cy="2498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Effect transition="in" filter="checkerboard(across)">
                                      <p:cBhvr>
                                        <p:cTn id="7" dur="500"/>
                                        <p:tgtEl>
                                          <p:spTgt spid="71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171">
                                            <p:txEl>
                                              <p:pRg st="2" end="2"/>
                                            </p:txEl>
                                          </p:spTgt>
                                        </p:tgtEl>
                                        <p:attrNameLst>
                                          <p:attrName>style.visibility</p:attrName>
                                        </p:attrNameLst>
                                      </p:cBhvr>
                                      <p:to>
                                        <p:strVal val="visible"/>
                                      </p:to>
                                    </p:set>
                                    <p:animEffect transition="in" filter="checkerboard(across)">
                                      <p:cBhvr>
                                        <p:cTn id="12" dur="500"/>
                                        <p:tgtEl>
                                          <p:spTgt spid="7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7" name="Picture 2" descr="D:\мої документи\фони\фони\04\02.jpg"/>
          <p:cNvPicPr>
            <a:picLocks noChangeAspect="1" noChangeArrowheads="1"/>
          </p:cNvPicPr>
          <p:nvPr/>
        </p:nvPicPr>
        <p:blipFill>
          <a:blip r:embed="rId3"/>
          <a:srcRect/>
          <a:stretch>
            <a:fillRect/>
          </a:stretch>
        </p:blipFill>
        <p:spPr bwMode="auto">
          <a:xfrm>
            <a:off x="0" y="0"/>
            <a:ext cx="9144000" cy="7000852"/>
          </a:xfrm>
          <a:prstGeom prst="rect">
            <a:avLst/>
          </a:prstGeom>
          <a:noFill/>
        </p:spPr>
      </p:pic>
      <p:sp>
        <p:nvSpPr>
          <p:cNvPr id="222" name="Google Shape;222;p26"/>
          <p:cNvSpPr txBox="1"/>
          <p:nvPr/>
        </p:nvSpPr>
        <p:spPr>
          <a:xfrm>
            <a:off x="1071538" y="0"/>
            <a:ext cx="7683662" cy="17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1800" b="1" dirty="0">
                <a:solidFill>
                  <a:srgbClr val="FF0000"/>
                </a:solidFill>
                <a:latin typeface="Times New Roman"/>
                <a:ea typeface="Times New Roman"/>
                <a:cs typeface="Times New Roman"/>
                <a:sym typeface="Times New Roman"/>
              </a:rPr>
              <a:t>LEGO</a:t>
            </a:r>
            <a:endParaRPr sz="1800" b="1">
              <a:solidFill>
                <a:srgbClr val="FF0000"/>
              </a:solidFill>
              <a:latin typeface="Times New Roman"/>
              <a:ea typeface="Times New Roman"/>
              <a:cs typeface="Times New Roman"/>
              <a:sym typeface="Times New Roman"/>
            </a:endParaRPr>
          </a:p>
          <a:p>
            <a:pPr marL="0" lvl="0" indent="0" algn="just" rtl="0">
              <a:spcBef>
                <a:spcPts val="0"/>
              </a:spcBef>
              <a:spcAft>
                <a:spcPts val="0"/>
              </a:spcAft>
              <a:buNone/>
            </a:pPr>
            <a:r>
              <a:rPr lang="ru" sz="1800" dirty="0">
                <a:latin typeface="Times New Roman"/>
                <a:ea typeface="Times New Roman"/>
                <a:cs typeface="Times New Roman"/>
                <a:sym typeface="Times New Roman"/>
              </a:rPr>
              <a:t>Кубики LEGO або “шість цеглинок”- це практичний інструмент та дієвий засіб, який дає змогу реалізовувати ігрові та діяльнісні методи </a:t>
            </a:r>
            <a:r>
              <a:rPr lang="ru" sz="1800" dirty="0" smtClean="0">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0" lvl="0" indent="0" algn="just" rtl="0">
              <a:spcBef>
                <a:spcPts val="0"/>
              </a:spcBef>
              <a:spcAft>
                <a:spcPts val="0"/>
              </a:spcAft>
              <a:buNone/>
            </a:pPr>
            <a:r>
              <a:rPr lang="ru" sz="1800" dirty="0">
                <a:latin typeface="Times New Roman"/>
                <a:ea typeface="Times New Roman"/>
                <a:cs typeface="Times New Roman"/>
                <a:sym typeface="Times New Roman"/>
              </a:rPr>
              <a:t>МЕТА: зацікавити дітей у вивченні математики, навчити шукати та пояснювати власні рішення, розвивати навички логічного мислення.</a:t>
            </a:r>
            <a:endParaRPr sz="1800">
              <a:latin typeface="Times New Roman"/>
              <a:ea typeface="Times New Roman"/>
              <a:cs typeface="Times New Roman"/>
              <a:sym typeface="Times New Roman"/>
            </a:endParaRPr>
          </a:p>
        </p:txBody>
      </p:sp>
      <p:sp>
        <p:nvSpPr>
          <p:cNvPr id="223" name="Google Shape;223;p26"/>
          <p:cNvSpPr txBox="1"/>
          <p:nvPr/>
        </p:nvSpPr>
        <p:spPr>
          <a:xfrm>
            <a:off x="1000100" y="1928802"/>
            <a:ext cx="6072230" cy="183553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b="1" dirty="0">
                <a:latin typeface="Times New Roman"/>
                <a:ea typeface="Times New Roman"/>
                <a:cs typeface="Times New Roman"/>
                <a:sym typeface="Times New Roman"/>
              </a:rPr>
              <a:t>Завдання з використанням кубиків LEGO на </a:t>
            </a:r>
            <a:r>
              <a:rPr lang="ru" b="1" dirty="0" smtClean="0">
                <a:latin typeface="Times New Roman"/>
                <a:ea typeface="Times New Roman"/>
                <a:cs typeface="Times New Roman"/>
                <a:sym typeface="Times New Roman"/>
              </a:rPr>
              <a:t>заняттях з  </a:t>
            </a:r>
            <a:r>
              <a:rPr lang="ru" b="1" dirty="0">
                <a:latin typeface="Times New Roman"/>
                <a:ea typeface="Times New Roman"/>
                <a:cs typeface="Times New Roman"/>
                <a:sym typeface="Times New Roman"/>
              </a:rPr>
              <a:t>математики      </a:t>
            </a:r>
            <a:endParaRPr lang="ru" b="1" dirty="0" smtClean="0">
              <a:latin typeface="Times New Roman"/>
              <a:ea typeface="Times New Roman"/>
              <a:cs typeface="Times New Roman"/>
              <a:sym typeface="Times New Roman"/>
            </a:endParaRPr>
          </a:p>
          <a:p>
            <a:pPr marL="0" lvl="0" indent="0" algn="l" rtl="0">
              <a:spcBef>
                <a:spcPts val="0"/>
              </a:spcBef>
              <a:spcAft>
                <a:spcPts val="0"/>
              </a:spcAft>
              <a:buNone/>
            </a:pPr>
            <a:r>
              <a:rPr lang="ru" b="1" dirty="0" smtClean="0">
                <a:latin typeface="Times New Roman"/>
                <a:ea typeface="Times New Roman"/>
                <a:cs typeface="Times New Roman"/>
                <a:sym typeface="Times New Roman"/>
              </a:rPr>
              <a:t>                                        </a:t>
            </a:r>
            <a:r>
              <a:rPr lang="ru" sz="1200" dirty="0" smtClean="0">
                <a:solidFill>
                  <a:srgbClr val="515151"/>
                </a:solidFill>
                <a:highlight>
                  <a:srgbClr val="FFFFFF"/>
                </a:highlight>
                <a:latin typeface="Times New Roman"/>
                <a:ea typeface="Times New Roman"/>
                <a:cs typeface="Times New Roman"/>
                <a:sym typeface="Times New Roman"/>
              </a:rPr>
              <a:t> </a:t>
            </a:r>
            <a:endParaRPr sz="1200" b="1">
              <a:solidFill>
                <a:srgbClr val="515151"/>
              </a:solidFill>
              <a:highlight>
                <a:srgbClr val="FFFFFF"/>
              </a:highlight>
              <a:latin typeface="Times New Roman"/>
              <a:ea typeface="Times New Roman"/>
              <a:cs typeface="Times New Roman"/>
              <a:sym typeface="Times New Roman"/>
            </a:endParaRPr>
          </a:p>
          <a:p>
            <a:pPr marL="0" lvl="0" indent="0" algn="just" rtl="0">
              <a:lnSpc>
                <a:spcPct val="100000"/>
              </a:lnSpc>
              <a:spcBef>
                <a:spcPts val="0"/>
              </a:spcBef>
              <a:spcAft>
                <a:spcPts val="0"/>
              </a:spcAft>
              <a:buNone/>
            </a:pPr>
            <a:r>
              <a:rPr lang="ru" sz="1400" b="1" dirty="0">
                <a:latin typeface="Times New Roman" pitchFamily="18" charset="0"/>
                <a:cs typeface="Times New Roman" pitchFamily="18" charset="0"/>
                <a:sym typeface="Times New Roman"/>
              </a:rPr>
              <a:t>Вправа «Знайди цифру»</a:t>
            </a:r>
            <a:endParaRPr sz="1400" b="1">
              <a:latin typeface="Times New Roman" pitchFamily="18" charset="0"/>
              <a:cs typeface="Times New Roman" pitchFamily="18" charset="0"/>
              <a:sym typeface="Times New Roman"/>
            </a:endParaRPr>
          </a:p>
          <a:p>
            <a:pPr marL="0" lvl="0" indent="0" algn="just" rtl="0">
              <a:lnSpc>
                <a:spcPct val="100000"/>
              </a:lnSpc>
              <a:spcBef>
                <a:spcPts val="800"/>
              </a:spcBef>
              <a:spcAft>
                <a:spcPts val="0"/>
              </a:spcAft>
              <a:buNone/>
            </a:pPr>
            <a:r>
              <a:rPr lang="ru" sz="1400" b="1" i="1" dirty="0">
                <a:latin typeface="Times New Roman" pitchFamily="18" charset="0"/>
                <a:cs typeface="Times New Roman" pitchFamily="18" charset="0"/>
                <a:sym typeface="Times New Roman"/>
              </a:rPr>
              <a:t>Мета</a:t>
            </a:r>
            <a:r>
              <a:rPr lang="ru" sz="1400" dirty="0">
                <a:latin typeface="Times New Roman" pitchFamily="18" charset="0"/>
                <a:cs typeface="Times New Roman" pitchFamily="18" charset="0"/>
                <a:sym typeface="Times New Roman"/>
              </a:rPr>
              <a:t>: закріпити знання цифр, вміти встановлювати відповідності</a:t>
            </a:r>
            <a:endParaRPr sz="1400">
              <a:latin typeface="Times New Roman" pitchFamily="18" charset="0"/>
              <a:cs typeface="Times New Roman" pitchFamily="18" charset="0"/>
              <a:sym typeface="Times New Roman"/>
            </a:endParaRPr>
          </a:p>
          <a:p>
            <a:pPr marL="0" lvl="0" indent="0" algn="just" rtl="0">
              <a:lnSpc>
                <a:spcPct val="100000"/>
              </a:lnSpc>
              <a:spcBef>
                <a:spcPts val="800"/>
              </a:spcBef>
              <a:spcAft>
                <a:spcPts val="0"/>
              </a:spcAft>
              <a:buNone/>
            </a:pPr>
            <a:r>
              <a:rPr lang="ru" sz="1400" dirty="0">
                <a:latin typeface="Times New Roman" pitchFamily="18" charset="0"/>
                <a:cs typeface="Times New Roman" pitchFamily="18" charset="0"/>
                <a:sym typeface="Times New Roman"/>
              </a:rPr>
              <a:t>Опис: </a:t>
            </a:r>
            <a:r>
              <a:rPr lang="ru" sz="1400" dirty="0" smtClean="0">
                <a:latin typeface="Times New Roman" pitchFamily="18" charset="0"/>
                <a:cs typeface="Times New Roman" pitchFamily="18" charset="0"/>
                <a:sym typeface="Times New Roman"/>
              </a:rPr>
              <a:t>вихователю </a:t>
            </a:r>
            <a:r>
              <a:rPr lang="ru" sz="1400" dirty="0">
                <a:latin typeface="Times New Roman" pitchFamily="18" charset="0"/>
                <a:cs typeface="Times New Roman" pitchFamily="18" charset="0"/>
                <a:sym typeface="Times New Roman"/>
              </a:rPr>
              <a:t>необхідно викласти перед дитиною декілька деталей LEGO® та надати картки </a:t>
            </a:r>
            <a:r>
              <a:rPr lang="ru" sz="1400" dirty="0" smtClean="0">
                <a:latin typeface="Times New Roman" pitchFamily="18" charset="0"/>
                <a:cs typeface="Times New Roman" pitchFamily="18" charset="0"/>
                <a:sym typeface="Times New Roman"/>
              </a:rPr>
              <a:t>із зображенням </a:t>
            </a:r>
            <a:r>
              <a:rPr lang="ru" sz="1400" dirty="0">
                <a:latin typeface="Times New Roman" pitchFamily="18" charset="0"/>
                <a:cs typeface="Times New Roman" pitchFamily="18" charset="0"/>
                <a:sym typeface="Times New Roman"/>
              </a:rPr>
              <a:t>різних цифр. Дитина має покласти картку з цифрою, що відповідає кількості деталей</a:t>
            </a:r>
            <a:r>
              <a:rPr lang="ru" sz="1400" dirty="0">
                <a:latin typeface="Times New Roman" pitchFamily="18" charset="0"/>
                <a:cs typeface="Times New Roman" pitchFamily="18" charset="0"/>
              </a:rPr>
              <a:t>.</a:t>
            </a:r>
            <a:endParaRPr sz="1400">
              <a:latin typeface="Times New Roman" pitchFamily="18" charset="0"/>
              <a:cs typeface="Times New Roman" pitchFamily="18" charset="0"/>
            </a:endParaRPr>
          </a:p>
          <a:p>
            <a:pPr marL="0" lvl="0" indent="0" algn="just" rtl="0">
              <a:lnSpc>
                <a:spcPct val="157000"/>
              </a:lnSpc>
              <a:spcBef>
                <a:spcPts val="800"/>
              </a:spcBef>
              <a:spcAft>
                <a:spcPts val="0"/>
              </a:spcAft>
              <a:buNone/>
            </a:pPr>
            <a:endParaRPr sz="1400">
              <a:latin typeface="Times New Roman" pitchFamily="18" charset="0"/>
              <a:cs typeface="Times New Roman" pitchFamily="18" charset="0"/>
              <a:sym typeface="Georgia"/>
            </a:endParaRPr>
          </a:p>
          <a:p>
            <a:pPr marL="0" lvl="0" indent="0" algn="l" rtl="0">
              <a:lnSpc>
                <a:spcPct val="115000"/>
              </a:lnSpc>
              <a:spcBef>
                <a:spcPts val="800"/>
              </a:spcBef>
              <a:spcAft>
                <a:spcPts val="0"/>
              </a:spcAft>
              <a:buNone/>
            </a:pPr>
            <a:endParaRPr sz="1400">
              <a:latin typeface="Times New Roman" pitchFamily="18" charset="0"/>
              <a:cs typeface="Times New Roman" pitchFamily="18" charset="0"/>
            </a:endParaRPr>
          </a:p>
          <a:p>
            <a:pPr marL="0" lvl="0" indent="0" algn="just" rtl="0">
              <a:lnSpc>
                <a:spcPct val="100000"/>
              </a:lnSpc>
              <a:spcBef>
                <a:spcPts val="0"/>
              </a:spcBef>
              <a:spcAft>
                <a:spcPts val="0"/>
              </a:spcAft>
              <a:buNone/>
            </a:pPr>
            <a:endParaRPr sz="1400">
              <a:latin typeface="Times New Roman" pitchFamily="18" charset="0"/>
              <a:cs typeface="Times New Roman" pitchFamily="18" charset="0"/>
              <a:sym typeface="Times New Roman"/>
            </a:endParaRPr>
          </a:p>
          <a:p>
            <a:pPr marL="0" lvl="0" indent="0" algn="just" rtl="0">
              <a:lnSpc>
                <a:spcPct val="100000"/>
              </a:lnSpc>
              <a:spcBef>
                <a:spcPts val="800"/>
              </a:spcBef>
              <a:spcAft>
                <a:spcPts val="0"/>
              </a:spcAft>
              <a:buNone/>
            </a:pPr>
            <a:endParaRPr sz="1400">
              <a:latin typeface="Times New Roman" pitchFamily="18" charset="0"/>
              <a:cs typeface="Times New Roman" pitchFamily="18" charset="0"/>
              <a:sym typeface="Times New Roman"/>
            </a:endParaRPr>
          </a:p>
          <a:p>
            <a:pPr marL="0" lvl="0" indent="0" algn="l" rtl="0">
              <a:spcBef>
                <a:spcPts val="800"/>
              </a:spcBef>
              <a:spcAft>
                <a:spcPts val="0"/>
              </a:spcAft>
              <a:buNone/>
            </a:pPr>
            <a:endParaRPr sz="1400">
              <a:latin typeface="Times New Roman" pitchFamily="18" charset="0"/>
              <a:cs typeface="Times New Roman" pitchFamily="18" charset="0"/>
              <a:sym typeface="Times New Roman"/>
            </a:endParaRPr>
          </a:p>
        </p:txBody>
      </p:sp>
      <p:pic>
        <p:nvPicPr>
          <p:cNvPr id="224" name="Google Shape;224;p2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181250" y="2027233"/>
            <a:ext cx="1512426" cy="2016568"/>
          </a:xfrm>
          <a:prstGeom prst="rect">
            <a:avLst/>
          </a:prstGeom>
          <a:noFill/>
          <a:ln>
            <a:noFill/>
          </a:ln>
        </p:spPr>
      </p:pic>
      <p:pic>
        <p:nvPicPr>
          <p:cNvPr id="225" name="Google Shape;225;p26"/>
          <p:cNvPicPr preferRelativeResize="0"/>
          <p:nvPr/>
        </p:nvPicPr>
        <p:blipFill>
          <a:blip r:embed="rId5" cstate="email">
            <a:alphaModFix/>
            <a:extLst>
              <a:ext uri="{28A0092B-C50C-407E-A947-70E740481C1C}">
                <a14:useLocalDpi xmlns:a14="http://schemas.microsoft.com/office/drawing/2010/main"/>
              </a:ext>
            </a:extLst>
          </a:blip>
          <a:srcRect/>
          <a:stretch>
            <a:fillRect/>
          </a:stretch>
        </p:blipFill>
        <p:spPr>
          <a:xfrm>
            <a:off x="110250" y="4592666"/>
            <a:ext cx="1337250" cy="1693854"/>
          </a:xfrm>
          <a:prstGeom prst="rect">
            <a:avLst/>
          </a:prstGeom>
          <a:noFill/>
          <a:ln>
            <a:noFill/>
          </a:ln>
        </p:spPr>
      </p:pic>
      <p:sp>
        <p:nvSpPr>
          <p:cNvPr id="226" name="Google Shape;226;p26"/>
          <p:cNvSpPr txBox="1"/>
          <p:nvPr/>
        </p:nvSpPr>
        <p:spPr>
          <a:xfrm>
            <a:off x="1559925" y="4432633"/>
            <a:ext cx="7584000" cy="10584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ru" sz="1400" b="1" dirty="0">
                <a:latin typeface="Times New Roman" pitchFamily="18" charset="0"/>
                <a:cs typeface="Times New Roman" pitchFamily="18" charset="0"/>
                <a:sym typeface="Times New Roman"/>
              </a:rPr>
              <a:t>Вправа: «Яка башта вище?»</a:t>
            </a:r>
            <a:endParaRPr sz="1400" b="1">
              <a:latin typeface="Times New Roman" pitchFamily="18" charset="0"/>
              <a:cs typeface="Times New Roman" pitchFamily="18" charset="0"/>
              <a:sym typeface="Times New Roman"/>
            </a:endParaRPr>
          </a:p>
          <a:p>
            <a:pPr marL="0" lvl="0" indent="0" algn="just" rtl="0">
              <a:spcBef>
                <a:spcPts val="800"/>
              </a:spcBef>
              <a:spcAft>
                <a:spcPts val="0"/>
              </a:spcAft>
              <a:buNone/>
            </a:pPr>
            <a:r>
              <a:rPr lang="ru" sz="1400" b="1" i="1" dirty="0">
                <a:latin typeface="Times New Roman" pitchFamily="18" charset="0"/>
                <a:cs typeface="Times New Roman" pitchFamily="18" charset="0"/>
                <a:sym typeface="Times New Roman"/>
              </a:rPr>
              <a:t>Мета:</a:t>
            </a:r>
            <a:r>
              <a:rPr lang="ru" sz="1400" dirty="0">
                <a:latin typeface="Times New Roman" pitchFamily="18" charset="0"/>
                <a:cs typeface="Times New Roman" pitchFamily="18" charset="0"/>
                <a:sym typeface="Times New Roman"/>
              </a:rPr>
              <a:t> формування понять «більше», «менше», «дорівнює»</a:t>
            </a:r>
            <a:endParaRPr sz="1400">
              <a:latin typeface="Times New Roman" pitchFamily="18" charset="0"/>
              <a:cs typeface="Times New Roman" pitchFamily="18" charset="0"/>
              <a:sym typeface="Times New Roman"/>
            </a:endParaRPr>
          </a:p>
          <a:p>
            <a:pPr marL="0" lvl="0" indent="0" algn="l" rtl="0">
              <a:spcBef>
                <a:spcPts val="800"/>
              </a:spcBef>
              <a:spcAft>
                <a:spcPts val="800"/>
              </a:spcAft>
              <a:buNone/>
            </a:pPr>
            <a:r>
              <a:rPr lang="ru" sz="1400" dirty="0">
                <a:latin typeface="Times New Roman" pitchFamily="18" charset="0"/>
                <a:cs typeface="Times New Roman" pitchFamily="18" charset="0"/>
                <a:sym typeface="Times New Roman"/>
              </a:rPr>
              <a:t>Опис: </a:t>
            </a:r>
            <a:r>
              <a:rPr lang="ru" sz="1400" dirty="0" smtClean="0">
                <a:latin typeface="Times New Roman" pitchFamily="18" charset="0"/>
                <a:cs typeface="Times New Roman" pitchFamily="18" charset="0"/>
                <a:sym typeface="Times New Roman"/>
              </a:rPr>
              <a:t>Вихователю </a:t>
            </a:r>
            <a:r>
              <a:rPr lang="ru" sz="1400" dirty="0">
                <a:latin typeface="Times New Roman" pitchFamily="18" charset="0"/>
                <a:cs typeface="Times New Roman" pitchFamily="18" charset="0"/>
                <a:sym typeface="Times New Roman"/>
              </a:rPr>
              <a:t>необхідно підготувати деталі однакового розміру та картки зі знаками, що позначають «більше», «менше», «дорівнює». Далі дитині пропонується побудувати дві «башти» різного за висотою розміру, використавши певну кількість деталей для кожної (наприклад </a:t>
            </a:r>
            <a:r>
              <a:rPr lang="ru" sz="1400" dirty="0" smtClean="0">
                <a:latin typeface="Times New Roman" pitchFamily="18" charset="0"/>
                <a:cs typeface="Times New Roman" pitchFamily="18" charset="0"/>
                <a:sym typeface="Times New Roman"/>
              </a:rPr>
              <a:t>9 </a:t>
            </a:r>
            <a:r>
              <a:rPr lang="ru" sz="1400" dirty="0">
                <a:latin typeface="Times New Roman" pitchFamily="18" charset="0"/>
                <a:cs typeface="Times New Roman" pitchFamily="18" charset="0"/>
                <a:sym typeface="Times New Roman"/>
              </a:rPr>
              <a:t>і 4). Після цього, необхідно порівняти башти і знайти ту, що більша за іншу. </a:t>
            </a:r>
            <a:r>
              <a:rPr lang="ru" sz="1400" dirty="0" smtClean="0">
                <a:latin typeface="Times New Roman" pitchFamily="18" charset="0"/>
                <a:cs typeface="Times New Roman" pitchFamily="18" charset="0"/>
                <a:sym typeface="Times New Roman"/>
              </a:rPr>
              <a:t>                                                                                                                                           </a:t>
            </a:r>
            <a:r>
              <a:rPr lang="ru" sz="1400" dirty="0">
                <a:latin typeface="Times New Roman" pitchFamily="18" charset="0"/>
                <a:cs typeface="Times New Roman" pitchFamily="18" charset="0"/>
                <a:sym typeface="Times New Roman"/>
              </a:rPr>
              <a:t>Результат: дитина отримує дві «башти» різного розміру та має можливість для їх порівняння.</a:t>
            </a:r>
            <a:endParaRPr sz="1400">
              <a:latin typeface="Times New Roman" pitchFamily="18" charset="0"/>
              <a:cs typeface="Times New Roman" pitchFamily="18" charset="0"/>
              <a:sym typeface="Times New Roman"/>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мої документи\фони\фони\04\02.jpg"/>
          <p:cNvPicPr>
            <a:picLocks noChangeAspect="1" noChangeArrowheads="1"/>
          </p:cNvPicPr>
          <p:nvPr/>
        </p:nvPicPr>
        <p:blipFill>
          <a:blip r:embed="rId2"/>
          <a:srcRect/>
          <a:stretch>
            <a:fillRect/>
          </a:stretch>
        </p:blipFill>
        <p:spPr bwMode="auto">
          <a:xfrm>
            <a:off x="0" y="0"/>
            <a:ext cx="9144000" cy="7000852"/>
          </a:xfrm>
          <a:prstGeom prst="rect">
            <a:avLst/>
          </a:prstGeom>
          <a:noFill/>
        </p:spPr>
      </p:pic>
      <p:sp>
        <p:nvSpPr>
          <p:cNvPr id="2" name="Заголовок 1"/>
          <p:cNvSpPr>
            <a:spLocks noGrp="1"/>
          </p:cNvSpPr>
          <p:nvPr>
            <p:ph type="ctrTitle"/>
          </p:nvPr>
        </p:nvSpPr>
        <p:spPr>
          <a:xfrm>
            <a:off x="579350" y="1142667"/>
            <a:ext cx="7690316" cy="2186998"/>
          </a:xfrm>
        </p:spPr>
        <p:txBody>
          <a:bodyPr>
            <a:normAutofit fontScale="90000"/>
          </a:bodyPr>
          <a:lstStyle/>
          <a:p>
            <a:r>
              <a:rPr lang="ru-RU" dirty="0" smtClean="0">
                <a:solidFill>
                  <a:srgbClr val="C00000"/>
                </a:solidFill>
                <a:latin typeface="Times New Roman" panose="02020603050405020304" pitchFamily="18" charset="0"/>
                <a:ea typeface="Times New Roman" panose="02020603050405020304" pitchFamily="18" charset="0"/>
              </a:rPr>
              <a:t>«</a:t>
            </a:r>
            <a:r>
              <a:rPr lang="ru-RU" dirty="0">
                <a:solidFill>
                  <a:srgbClr val="C00000"/>
                </a:solidFill>
                <a:latin typeface="Times New Roman" panose="02020603050405020304" pitchFamily="18" charset="0"/>
                <a:ea typeface="Times New Roman" panose="02020603050405020304" pitchFamily="18" charset="0"/>
              </a:rPr>
              <a:t>STREAM-ОСВІТА </a:t>
            </a:r>
            <a:r>
              <a:rPr lang="ru-RU" dirty="0" err="1">
                <a:solidFill>
                  <a:srgbClr val="C00000"/>
                </a:solidFill>
                <a:latin typeface="Times New Roman" panose="02020603050405020304" pitchFamily="18" charset="0"/>
                <a:ea typeface="Times New Roman" panose="02020603050405020304" pitchFamily="18" charset="0"/>
              </a:rPr>
              <a:t>дошкільників</a:t>
            </a:r>
            <a:r>
              <a:rPr lang="ru-RU" dirty="0">
                <a:solidFill>
                  <a:srgbClr val="C00000"/>
                </a:solidFill>
                <a:latin typeface="Times New Roman" panose="02020603050405020304" pitchFamily="18" charset="0"/>
                <a:ea typeface="Times New Roman" panose="02020603050405020304" pitchFamily="18" charset="0"/>
              </a:rPr>
              <a:t>: </a:t>
            </a:r>
            <a:r>
              <a:rPr lang="ru-RU" dirty="0" err="1">
                <a:solidFill>
                  <a:srgbClr val="C00000"/>
                </a:solidFill>
                <a:latin typeface="Times New Roman" panose="02020603050405020304" pitchFamily="18" charset="0"/>
                <a:ea typeface="Times New Roman" panose="02020603050405020304" pitchFamily="18" charset="0"/>
              </a:rPr>
              <a:t>моделюємо</a:t>
            </a:r>
            <a:r>
              <a:rPr lang="ru-RU" dirty="0">
                <a:solidFill>
                  <a:srgbClr val="C00000"/>
                </a:solidFill>
                <a:latin typeface="Times New Roman" panose="02020603050405020304" pitchFamily="18" charset="0"/>
                <a:ea typeface="Times New Roman" panose="02020603050405020304" pitchFamily="18" charset="0"/>
              </a:rPr>
              <a:t> </a:t>
            </a:r>
            <a:r>
              <a:rPr lang="ru-RU" dirty="0" err="1">
                <a:solidFill>
                  <a:srgbClr val="C00000"/>
                </a:solidFill>
                <a:latin typeface="Times New Roman" panose="02020603050405020304" pitchFamily="18" charset="0"/>
                <a:ea typeface="Times New Roman" panose="02020603050405020304" pitchFamily="18" charset="0"/>
              </a:rPr>
              <a:t>освітню</a:t>
            </a:r>
            <a:r>
              <a:rPr lang="ru-RU" dirty="0">
                <a:solidFill>
                  <a:srgbClr val="C00000"/>
                </a:solidFill>
                <a:latin typeface="Times New Roman" panose="02020603050405020304" pitchFamily="18" charset="0"/>
                <a:ea typeface="Times New Roman" panose="02020603050405020304" pitchFamily="18" charset="0"/>
              </a:rPr>
              <a:t> </a:t>
            </a:r>
            <a:r>
              <a:rPr lang="ru-RU" dirty="0" err="1">
                <a:solidFill>
                  <a:srgbClr val="C00000"/>
                </a:solidFill>
                <a:latin typeface="Times New Roman" panose="02020603050405020304" pitchFamily="18" charset="0"/>
                <a:ea typeface="Times New Roman" panose="02020603050405020304" pitchFamily="18" charset="0"/>
              </a:rPr>
              <a:t>ситуацію</a:t>
            </a:r>
            <a:r>
              <a:rPr lang="ru-RU" dirty="0">
                <a:solidFill>
                  <a:srgbClr val="C00000"/>
                </a:solidFill>
                <a:latin typeface="Times New Roman" panose="02020603050405020304" pitchFamily="18" charset="0"/>
                <a:ea typeface="Times New Roman" panose="02020603050405020304" pitchFamily="18" charset="0"/>
              </a:rPr>
              <a:t> за </a:t>
            </a:r>
            <a:r>
              <a:rPr lang="ru-RU" dirty="0" err="1">
                <a:solidFill>
                  <a:srgbClr val="C00000"/>
                </a:solidFill>
                <a:latin typeface="Times New Roman" panose="02020603050405020304" pitchFamily="18" charset="0"/>
                <a:ea typeface="Times New Roman" panose="02020603050405020304" pitchFamily="18" charset="0"/>
              </a:rPr>
              <a:t>напрямами</a:t>
            </a:r>
            <a:r>
              <a:rPr lang="ru-RU" dirty="0">
                <a:solidFill>
                  <a:srgbClr val="C00000"/>
                </a:solidFill>
                <a:latin typeface="Times New Roman" panose="02020603050405020304" pitchFamily="18" charset="0"/>
                <a:ea typeface="Times New Roman" panose="02020603050405020304" pitchFamily="18" charset="0"/>
              </a:rPr>
              <a:t> </a:t>
            </a:r>
            <a:r>
              <a:rPr lang="ru-RU" dirty="0" smtClean="0">
                <a:solidFill>
                  <a:srgbClr val="C00000"/>
                </a:solidFill>
                <a:latin typeface="Times New Roman" panose="02020603050405020304" pitchFamily="18" charset="0"/>
                <a:ea typeface="Times New Roman" panose="02020603050405020304" pitchFamily="18" charset="0"/>
              </a:rPr>
              <a:t/>
            </a:r>
            <a:br>
              <a:rPr lang="ru-RU" dirty="0" smtClean="0">
                <a:solidFill>
                  <a:srgbClr val="C00000"/>
                </a:solidFill>
                <a:latin typeface="Times New Roman" panose="02020603050405020304" pitchFamily="18" charset="0"/>
                <a:ea typeface="Times New Roman" panose="02020603050405020304" pitchFamily="18" charset="0"/>
              </a:rPr>
            </a:br>
            <a:r>
              <a:rPr lang="ru-RU" dirty="0" err="1" smtClean="0">
                <a:solidFill>
                  <a:srgbClr val="C00000"/>
                </a:solidFill>
                <a:latin typeface="Times New Roman" panose="02020603050405020304" pitchFamily="18" charset="0"/>
                <a:ea typeface="Times New Roman" panose="02020603050405020304" pitchFamily="18" charset="0"/>
              </a:rPr>
              <a:t>альтернативної</a:t>
            </a:r>
            <a:r>
              <a:rPr lang="ru-RU" dirty="0" smtClean="0">
                <a:solidFill>
                  <a:srgbClr val="C00000"/>
                </a:solidFill>
                <a:latin typeface="Times New Roman" panose="02020603050405020304" pitchFamily="18" charset="0"/>
                <a:ea typeface="Times New Roman" panose="02020603050405020304" pitchFamily="18" charset="0"/>
              </a:rPr>
              <a:t> </a:t>
            </a:r>
            <a:r>
              <a:rPr lang="ru-RU" dirty="0" err="1">
                <a:solidFill>
                  <a:srgbClr val="C00000"/>
                </a:solidFill>
                <a:latin typeface="Times New Roman" panose="02020603050405020304" pitchFamily="18" charset="0"/>
                <a:ea typeface="Times New Roman" panose="02020603050405020304" pitchFamily="18" charset="0"/>
              </a:rPr>
              <a:t>програми</a:t>
            </a:r>
            <a:r>
              <a:rPr lang="ru-RU" dirty="0">
                <a:solidFill>
                  <a:srgbClr val="C00000"/>
                </a:solidFill>
                <a:latin typeface="Times New Roman" panose="02020603050405020304" pitchFamily="18" charset="0"/>
                <a:ea typeface="Times New Roman" panose="02020603050405020304" pitchFamily="18" charset="0"/>
              </a:rPr>
              <a:t>» </a:t>
            </a:r>
            <a:r>
              <a:rPr lang="ru-RU" sz="1300" dirty="0" smtClean="0"/>
              <a:t/>
            </a:r>
            <a:br>
              <a:rPr lang="ru-RU" sz="1300" dirty="0" smtClean="0"/>
            </a:br>
            <a:endParaRPr lang="ru-RU" sz="1300" dirty="0">
              <a:solidFill>
                <a:srgbClr val="C00000"/>
              </a:solidFill>
            </a:endParaRPr>
          </a:p>
        </p:txBody>
      </p:sp>
      <p:pic>
        <p:nvPicPr>
          <p:cNvPr id="4" name="Picture 6" descr="obrazovanie_stem_i_steam_dobavte_nemnogo_tvorchestva_k_nauk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43174" y="3714752"/>
            <a:ext cx="4000500" cy="266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Подзаголовок 4"/>
          <p:cNvSpPr>
            <a:spLocks noGrp="1"/>
          </p:cNvSpPr>
          <p:nvPr>
            <p:ph type="subTitle" idx="1"/>
          </p:nvPr>
        </p:nvSpPr>
        <p:spPr/>
        <p:txBody>
          <a:bodyPr/>
          <a:lstStyle/>
          <a:p>
            <a:endParaRPr lang="ru-RU"/>
          </a:p>
        </p:txBody>
      </p:sp>
    </p:spTree>
    <p:extLst>
      <p:ext uri="{BB962C8B-B14F-4D97-AF65-F5344CB8AC3E}">
        <p14:creationId xmlns:p14="http://schemas.microsoft.com/office/powerpoint/2010/main" val="12599591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2" name="Рисунок 1" descr="ппа.jpg"/>
          <p:cNvPicPr>
            <a:picLocks noChangeAspect="1"/>
          </p:cNvPicPr>
          <p:nvPr/>
        </p:nvPicPr>
        <p:blipFill>
          <a:blip r:embed="rId3" cstate="print"/>
          <a:stretch>
            <a:fillRect/>
          </a:stretch>
        </p:blipFill>
        <p:spPr>
          <a:xfrm>
            <a:off x="1170384" y="0"/>
            <a:ext cx="6858000" cy="6858000"/>
          </a:xfrm>
          <a:prstGeom prst="rect">
            <a:avLst/>
          </a:prstGeom>
        </p:spPr>
      </p:pic>
      <p:sp>
        <p:nvSpPr>
          <p:cNvPr id="3" name="Прямоугольник 2"/>
          <p:cNvSpPr/>
          <p:nvPr/>
        </p:nvSpPr>
        <p:spPr>
          <a:xfrm>
            <a:off x="1214414" y="1124744"/>
            <a:ext cx="6215106" cy="5681555"/>
          </a:xfrm>
          <a:prstGeom prst="rect">
            <a:avLst/>
          </a:prstGeom>
        </p:spPr>
        <p:txBody>
          <a:bodyPr wrap="square">
            <a:spAutoFit/>
          </a:bodyPr>
          <a:lstStyle/>
          <a:p>
            <a:pPr lvl="0" algn="ctr" eaLnBrk="0" fontAlgn="base" hangingPunct="0">
              <a:spcBef>
                <a:spcPct val="20000"/>
              </a:spcBef>
              <a:spcAft>
                <a:spcPct val="0"/>
              </a:spcAft>
            </a:pPr>
            <a:r>
              <a:rPr lang="uk-UA" sz="3200" b="1" dirty="0">
                <a:solidFill>
                  <a:srgbClr val="0000FF"/>
                </a:solidFill>
                <a:effectLst>
                  <a:outerShdw blurRad="38100" dist="38100" dir="2700000" algn="tl">
                    <a:srgbClr val="C0C0C0"/>
                  </a:outerShdw>
                </a:effectLst>
                <a:latin typeface="Georgia" pitchFamily="18" charset="0"/>
                <a:cs typeface="Arial" charset="0"/>
              </a:rPr>
              <a:t>STREAM: </a:t>
            </a:r>
          </a:p>
          <a:p>
            <a:pPr eaLnBrk="0" fontAlgn="base" hangingPunct="0">
              <a:spcBef>
                <a:spcPct val="20000"/>
              </a:spcBef>
              <a:spcAft>
                <a:spcPct val="0"/>
              </a:spcAft>
            </a:pPr>
            <a:r>
              <a:rPr lang="uk-UA" sz="2400" b="1" kern="0" dirty="0" err="1">
                <a:latin typeface="Calibri" panose="020F0502020204030204" pitchFamily="34" charset="0"/>
                <a:cs typeface="Arial"/>
              </a:rPr>
              <a:t>Science</a:t>
            </a:r>
            <a:r>
              <a:rPr lang="uk-UA" sz="2400" b="1" kern="0" dirty="0">
                <a:latin typeface="Calibri" panose="020F0502020204030204" pitchFamily="34" charset="0"/>
                <a:cs typeface="Arial"/>
              </a:rPr>
              <a:t>, </a:t>
            </a:r>
            <a:r>
              <a:rPr lang="uk-UA" sz="2400" b="1" kern="0" dirty="0" err="1">
                <a:latin typeface="Calibri" panose="020F0502020204030204" pitchFamily="34" charset="0"/>
                <a:cs typeface="Arial"/>
              </a:rPr>
              <a:t>Technology</a:t>
            </a:r>
            <a:r>
              <a:rPr lang="uk-UA" sz="2400" b="1" kern="0" dirty="0">
                <a:latin typeface="Calibri" panose="020F0502020204030204" pitchFamily="34" charset="0"/>
                <a:cs typeface="Arial"/>
              </a:rPr>
              <a:t>, </a:t>
            </a:r>
            <a:r>
              <a:rPr lang="uk-UA" sz="2400" b="1" kern="0" dirty="0" err="1">
                <a:latin typeface="Calibri" panose="020F0502020204030204" pitchFamily="34" charset="0"/>
                <a:cs typeface="Arial"/>
              </a:rPr>
              <a:t>Engineering</a:t>
            </a:r>
            <a:r>
              <a:rPr lang="uk-UA" sz="2400" b="1" kern="0" dirty="0">
                <a:latin typeface="Calibri" panose="020F0502020204030204" pitchFamily="34" charset="0"/>
                <a:cs typeface="Arial"/>
              </a:rPr>
              <a:t>, </a:t>
            </a:r>
            <a:r>
              <a:rPr lang="uk-UA" sz="2400" b="1" kern="0" dirty="0" err="1">
                <a:latin typeface="Calibri" panose="020F0502020204030204" pitchFamily="34" charset="0"/>
                <a:cs typeface="Arial"/>
              </a:rPr>
              <a:t>Mathematics</a:t>
            </a:r>
            <a:r>
              <a:rPr lang="uk-UA" sz="2400" b="1" kern="0" dirty="0">
                <a:latin typeface="Calibri" panose="020F0502020204030204" pitchFamily="34" charset="0"/>
                <a:cs typeface="Arial"/>
              </a:rPr>
              <a:t> </a:t>
            </a:r>
            <a:r>
              <a:rPr lang="uk-UA" sz="2400" kern="0" dirty="0">
                <a:latin typeface="Calibri" panose="020F0502020204030204" pitchFamily="34" charset="0"/>
                <a:cs typeface="Arial"/>
              </a:rPr>
              <a:t>— формування цілісної наукової картини світу.</a:t>
            </a:r>
          </a:p>
          <a:p>
            <a:pPr lvl="0" eaLnBrk="0" fontAlgn="base" hangingPunct="0">
              <a:spcBef>
                <a:spcPct val="20000"/>
              </a:spcBef>
              <a:spcAft>
                <a:spcPct val="0"/>
              </a:spcAft>
            </a:pPr>
            <a:endParaRPr lang="uk-UA" sz="1600" kern="0" dirty="0">
              <a:latin typeface="Calibri" panose="020F0502020204030204" pitchFamily="34" charset="0"/>
              <a:cs typeface="Arial"/>
            </a:endParaRPr>
          </a:p>
          <a:p>
            <a:pPr lvl="0" eaLnBrk="0" fontAlgn="base" hangingPunct="0">
              <a:spcBef>
                <a:spcPct val="20000"/>
              </a:spcBef>
              <a:spcAft>
                <a:spcPct val="0"/>
              </a:spcAft>
            </a:pPr>
            <a:r>
              <a:rPr lang="uk-UA" sz="2400" b="1" kern="0" dirty="0" err="1">
                <a:latin typeface="Calibri" panose="020F0502020204030204" pitchFamily="34" charset="0"/>
                <a:cs typeface="Arial"/>
              </a:rPr>
              <a:t>Reading</a:t>
            </a:r>
            <a:r>
              <a:rPr lang="uk-UA" sz="2400" b="1" kern="0" dirty="0">
                <a:latin typeface="Calibri" panose="020F0502020204030204" pitchFamily="34" charset="0"/>
                <a:cs typeface="Arial"/>
              </a:rPr>
              <a:t> + W</a:t>
            </a:r>
            <a:r>
              <a:rPr lang="en-US" sz="2400" b="1" kern="0" dirty="0">
                <a:latin typeface="Calibri" panose="020F0502020204030204" pitchFamily="34" charset="0"/>
                <a:cs typeface="Arial"/>
              </a:rPr>
              <a:t>r</a:t>
            </a:r>
            <a:r>
              <a:rPr lang="uk-UA" sz="2400" b="1" kern="0" dirty="0" err="1">
                <a:latin typeface="Calibri" panose="020F0502020204030204" pitchFamily="34" charset="0"/>
                <a:cs typeface="Arial"/>
              </a:rPr>
              <a:t>iting</a:t>
            </a:r>
            <a:r>
              <a:rPr lang="uk-UA" sz="2400" b="1" kern="0" dirty="0">
                <a:latin typeface="Calibri" panose="020F0502020204030204" pitchFamily="34" charset="0"/>
                <a:cs typeface="Arial"/>
              </a:rPr>
              <a:t> </a:t>
            </a:r>
            <a:r>
              <a:rPr lang="uk-UA" sz="2400" kern="0" dirty="0">
                <a:latin typeface="Calibri" panose="020F0502020204030204" pitchFamily="34" charset="0"/>
                <a:cs typeface="Arial"/>
              </a:rPr>
              <a:t>— опрацювання змісту тексту (розуміння), підготовка руки до письма.</a:t>
            </a:r>
          </a:p>
          <a:p>
            <a:pPr lvl="0" eaLnBrk="0" fontAlgn="base" hangingPunct="0">
              <a:spcBef>
                <a:spcPct val="20000"/>
              </a:spcBef>
              <a:spcAft>
                <a:spcPct val="0"/>
              </a:spcAft>
            </a:pPr>
            <a:r>
              <a:rPr lang="uk-UA" sz="2400" b="1" kern="0" dirty="0">
                <a:latin typeface="Calibri" panose="020F0502020204030204" pitchFamily="34" charset="0"/>
                <a:cs typeface="Arial"/>
              </a:rPr>
              <a:t/>
            </a:r>
            <a:br>
              <a:rPr lang="uk-UA" sz="2400" b="1" kern="0" dirty="0">
                <a:latin typeface="Calibri" panose="020F0502020204030204" pitchFamily="34" charset="0"/>
                <a:cs typeface="Arial"/>
              </a:rPr>
            </a:br>
            <a:r>
              <a:rPr lang="uk-UA" sz="2400" b="1" kern="0" dirty="0" err="1">
                <a:latin typeface="Calibri" panose="020F0502020204030204" pitchFamily="34" charset="0"/>
                <a:cs typeface="Arial"/>
              </a:rPr>
              <a:t>Arts</a:t>
            </a:r>
            <a:r>
              <a:rPr lang="uk-UA" sz="2400" b="1" kern="0" dirty="0">
                <a:latin typeface="Calibri" panose="020F0502020204030204" pitchFamily="34" charset="0"/>
                <a:cs typeface="Arial"/>
              </a:rPr>
              <a:t> </a:t>
            </a:r>
            <a:r>
              <a:rPr lang="uk-UA" sz="2400" kern="0" dirty="0">
                <a:latin typeface="Calibri" panose="020F0502020204030204" pitchFamily="34" charset="0"/>
                <a:cs typeface="Arial"/>
              </a:rPr>
              <a:t>— </a:t>
            </a:r>
            <a:r>
              <a:rPr lang="uk-UA" sz="2400" b="1" kern="0" dirty="0">
                <a:latin typeface="Calibri" panose="020F0502020204030204" pitchFamily="34" charset="0"/>
                <a:cs typeface="Arial"/>
              </a:rPr>
              <a:t> </a:t>
            </a:r>
            <a:r>
              <a:rPr lang="uk-UA" sz="2400" kern="0" dirty="0">
                <a:latin typeface="Calibri" panose="020F0502020204030204" pitchFamily="34" charset="0"/>
                <a:cs typeface="Arial"/>
              </a:rPr>
              <a:t> дає змогу від милування об’єктом перейти до його пізнання, допомагає вразити, здивувати, задіяти емоції, створити зрозумілі дітям образи, активізувати наочно-образне мислення.</a:t>
            </a:r>
            <a:endParaRPr lang="ru-RU" sz="2400" dirty="0"/>
          </a:p>
        </p:txBody>
      </p:sp>
    </p:spTree>
    <p:extLst>
      <p:ext uri="{BB962C8B-B14F-4D97-AF65-F5344CB8AC3E}">
        <p14:creationId xmlns:p14="http://schemas.microsoft.com/office/powerpoint/2010/main" val="32614165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D:\мої документи\фони\фони\04\02.jpg"/>
          <p:cNvPicPr>
            <a:picLocks noChangeAspect="1" noChangeArrowheads="1"/>
          </p:cNvPicPr>
          <p:nvPr/>
        </p:nvPicPr>
        <p:blipFill>
          <a:blip r:embed="rId2"/>
          <a:srcRect/>
          <a:stretch>
            <a:fillRect/>
          </a:stretch>
        </p:blipFill>
        <p:spPr bwMode="auto">
          <a:xfrm>
            <a:off x="0" y="0"/>
            <a:ext cx="9144000" cy="7010400"/>
          </a:xfrm>
          <a:prstGeom prst="rect">
            <a:avLst/>
          </a:prstGeom>
          <a:noFill/>
        </p:spPr>
      </p:pic>
      <p:sp>
        <p:nvSpPr>
          <p:cNvPr id="2" name="Заголовок 1"/>
          <p:cNvSpPr>
            <a:spLocks noGrp="1"/>
          </p:cNvSpPr>
          <p:nvPr>
            <p:ph type="title"/>
          </p:nvPr>
        </p:nvSpPr>
        <p:spPr>
          <a:xfrm>
            <a:off x="756658" y="191530"/>
            <a:ext cx="7773338" cy="1596177"/>
          </a:xfrm>
        </p:spPr>
        <p:txBody>
          <a:bodyPr>
            <a:normAutofit fontScale="90000"/>
          </a:bodyPr>
          <a:lstStyle/>
          <a:p>
            <a:r>
              <a:rPr lang="uk-UA" sz="3100" b="1" cap="none" dirty="0" smtClean="0">
                <a:solidFill>
                  <a:srgbClr val="0000FF"/>
                </a:solidFill>
                <a:effectLst>
                  <a:outerShdw blurRad="38100" dist="38100" dir="2700000" algn="tl">
                    <a:srgbClr val="C0C0C0"/>
                  </a:outerShdw>
                </a:effectLst>
                <a:latin typeface="Georgia" pitchFamily="18" charset="0"/>
                <a:ea typeface="+mn-ea"/>
                <a:cs typeface="Arial" charset="0"/>
              </a:rPr>
              <a:t/>
            </a:r>
            <a:br>
              <a:rPr lang="uk-UA" sz="3100" b="1" cap="none" dirty="0" smtClean="0">
                <a:solidFill>
                  <a:srgbClr val="0000FF"/>
                </a:solidFill>
                <a:effectLst>
                  <a:outerShdw blurRad="38100" dist="38100" dir="2700000" algn="tl">
                    <a:srgbClr val="C0C0C0"/>
                  </a:outerShdw>
                </a:effectLst>
                <a:latin typeface="Georgia" pitchFamily="18" charset="0"/>
                <a:ea typeface="+mn-ea"/>
                <a:cs typeface="Arial" charset="0"/>
              </a:rPr>
            </a:br>
            <a:r>
              <a:rPr lang="uk-UA" sz="3100" b="1" cap="none" dirty="0" smtClean="0">
                <a:solidFill>
                  <a:srgbClr val="0000FF"/>
                </a:solidFill>
                <a:effectLst>
                  <a:outerShdw blurRad="38100" dist="38100" dir="2700000" algn="tl">
                    <a:srgbClr val="C0C0C0"/>
                  </a:outerShdw>
                </a:effectLst>
                <a:latin typeface="Georgia" pitchFamily="18" charset="0"/>
                <a:ea typeface="+mn-ea"/>
                <a:cs typeface="Arial" charset="0"/>
              </a:rPr>
              <a:t>АЛЬТЕРНАТИВНА ПРОГРАМА “ST</a:t>
            </a:r>
            <a:r>
              <a:rPr lang="en-US" sz="3100" b="1" cap="none" dirty="0">
                <a:solidFill>
                  <a:srgbClr val="0000FF"/>
                </a:solidFill>
                <a:effectLst>
                  <a:outerShdw blurRad="38100" dist="38100" dir="2700000" algn="tl">
                    <a:srgbClr val="C0C0C0"/>
                  </a:outerShdw>
                </a:effectLst>
                <a:latin typeface="Georgia" pitchFamily="18" charset="0"/>
                <a:ea typeface="+mn-ea"/>
                <a:cs typeface="Arial" charset="0"/>
              </a:rPr>
              <a:t>R</a:t>
            </a:r>
            <a:r>
              <a:rPr lang="uk-UA" sz="3100" b="1" cap="none" dirty="0">
                <a:solidFill>
                  <a:srgbClr val="0000FF"/>
                </a:solidFill>
                <a:effectLst>
                  <a:outerShdw blurRad="38100" dist="38100" dir="2700000" algn="tl">
                    <a:srgbClr val="C0C0C0"/>
                  </a:outerShdw>
                </a:effectLst>
                <a:latin typeface="Georgia" pitchFamily="18" charset="0"/>
                <a:ea typeface="+mn-ea"/>
                <a:cs typeface="Arial" charset="0"/>
              </a:rPr>
              <a:t>EAM -  ОСВІТА</a:t>
            </a:r>
            <a:r>
              <a:rPr lang="uk-UA" sz="3100" b="1" cap="none" dirty="0" smtClean="0">
                <a:solidFill>
                  <a:srgbClr val="0000FF"/>
                </a:solidFill>
                <a:effectLst>
                  <a:outerShdw blurRad="38100" dist="38100" dir="2700000" algn="tl">
                    <a:srgbClr val="C0C0C0"/>
                  </a:outerShdw>
                </a:effectLst>
                <a:latin typeface="Georgia" pitchFamily="18" charset="0"/>
                <a:ea typeface="+mn-ea"/>
                <a:cs typeface="Arial" charset="0"/>
              </a:rPr>
              <a:t>,  </a:t>
            </a:r>
            <a:r>
              <a:rPr lang="uk-UA" sz="3100" b="1" cap="none" dirty="0">
                <a:solidFill>
                  <a:srgbClr val="0000FF"/>
                </a:solidFill>
                <a:effectLst>
                  <a:outerShdw blurRad="38100" dist="38100" dir="2700000" algn="tl">
                    <a:srgbClr val="C0C0C0"/>
                  </a:outerShdw>
                </a:effectLst>
                <a:latin typeface="Georgia" pitchFamily="18" charset="0"/>
                <a:ea typeface="+mn-ea"/>
                <a:cs typeface="Arial" charset="0"/>
              </a:rPr>
              <a:t>або Стежинки у </a:t>
            </a:r>
            <a:r>
              <a:rPr lang="uk-UA" sz="3100" b="1" cap="none" dirty="0" err="1" smtClean="0">
                <a:solidFill>
                  <a:srgbClr val="0000FF"/>
                </a:solidFill>
                <a:effectLst>
                  <a:outerShdw blurRad="38100" dist="38100" dir="2700000" algn="tl">
                    <a:srgbClr val="C0C0C0"/>
                  </a:outerShdw>
                </a:effectLst>
                <a:latin typeface="Georgia" pitchFamily="18" charset="0"/>
                <a:ea typeface="+mn-ea"/>
                <a:cs typeface="Arial" charset="0"/>
              </a:rPr>
              <a:t>Всесвіт</a:t>
            </a:r>
            <a:r>
              <a:rPr lang="uk-UA" sz="4800" b="1" cap="none" dirty="0" err="1" smtClean="0">
                <a:solidFill>
                  <a:srgbClr val="0000FF"/>
                </a:solidFill>
                <a:effectLst>
                  <a:outerShdw blurRad="38100" dist="38100" dir="2700000" algn="tl">
                    <a:srgbClr val="C0C0C0"/>
                  </a:outerShdw>
                </a:effectLst>
                <a:latin typeface="Georgia" pitchFamily="18" charset="0"/>
                <a:ea typeface="+mn-ea"/>
                <a:cs typeface="Arial" charset="0"/>
              </a:rPr>
              <a:t>”</a:t>
            </a:r>
            <a:r>
              <a:rPr lang="en-US" sz="4800" b="1" cap="none" dirty="0" smtClean="0">
                <a:solidFill>
                  <a:srgbClr val="0000FF"/>
                </a:solidFill>
                <a:effectLst>
                  <a:outerShdw blurRad="38100" dist="38100" dir="2700000" algn="tl">
                    <a:srgbClr val="C0C0C0"/>
                  </a:outerShdw>
                </a:effectLst>
                <a:latin typeface="Georgia" pitchFamily="18" charset="0"/>
                <a:ea typeface="+mn-ea"/>
                <a:cs typeface="Arial" charset="0"/>
              </a:rPr>
              <a:t> </a:t>
            </a:r>
            <a:r>
              <a:rPr lang="ru-RU" dirty="0"/>
              <a:t/>
            </a:r>
            <a:br>
              <a:rPr lang="ru-RU" dirty="0"/>
            </a:br>
            <a:endParaRPr lang="ru-RU" dirty="0"/>
          </a:p>
        </p:txBody>
      </p:sp>
      <p:pic>
        <p:nvPicPr>
          <p:cNvPr id="5" name="Объект 4"/>
          <p:cNvPicPr>
            <a:picLocks noGrp="1" noChangeAspect="1"/>
          </p:cNvPicPr>
          <p:nvPr>
            <p:ph sz="quarter" idx="4294967295"/>
          </p:nvPr>
        </p:nvPicPr>
        <p:blipFill>
          <a:blip r:embed="rId3" cstate="email">
            <a:extLst>
              <a:ext uri="{28A0092B-C50C-407E-A947-70E740481C1C}">
                <a14:useLocalDpi xmlns:a14="http://schemas.microsoft.com/office/drawing/2010/main"/>
              </a:ext>
            </a:extLst>
          </a:blip>
          <a:stretch>
            <a:fillRect/>
          </a:stretch>
        </p:blipFill>
        <p:spPr>
          <a:xfrm>
            <a:off x="1071538" y="2000240"/>
            <a:ext cx="1332450" cy="1935213"/>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4612" y="2000240"/>
            <a:ext cx="1348200" cy="1961339"/>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57884" y="2000240"/>
            <a:ext cx="1360800" cy="1982955"/>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86248" y="2000240"/>
            <a:ext cx="1351350" cy="1961339"/>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00958" y="2000240"/>
            <a:ext cx="1360800" cy="1979576"/>
          </a:xfrm>
          <a:prstGeom prst="rect">
            <a:avLst/>
          </a:prstGeom>
          <a:ln>
            <a:noFill/>
          </a:ln>
          <a:effectLst>
            <a:outerShdw blurRad="292100" dist="139700" dir="2700000" algn="tl" rotWithShape="0">
              <a:srgbClr val="333333">
                <a:alpha val="65000"/>
              </a:srgbClr>
            </a:outerShdw>
          </a:effectLst>
        </p:spPr>
      </p:pic>
      <p:pic>
        <p:nvPicPr>
          <p:cNvPr id="13" name="Содержимое 14" descr="Plan_STREAM_3_kv_mladshy.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85918" y="4143380"/>
            <a:ext cx="1543302" cy="1456208"/>
          </a:xfrm>
          <a:prstGeom prst="rect">
            <a:avLst/>
          </a:prstGeom>
          <a:ln>
            <a:noFill/>
          </a:ln>
          <a:effectLst>
            <a:outerShdw blurRad="292100" dist="139700" dir="2700000" algn="tl" rotWithShape="0">
              <a:srgbClr val="333333">
                <a:alpha val="65000"/>
              </a:srgbClr>
            </a:outerShdw>
          </a:effectLst>
        </p:spPr>
      </p:pic>
      <p:pic>
        <p:nvPicPr>
          <p:cNvPr id="14" name="Содержимое 9" descr="Plan_STREAM_2_kv_sred.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071934" y="4143380"/>
            <a:ext cx="1549552" cy="1462106"/>
          </a:xfrm>
          <a:prstGeom prst="rect">
            <a:avLst/>
          </a:prstGeom>
          <a:ln>
            <a:noFill/>
          </a:ln>
          <a:effectLst>
            <a:outerShdw blurRad="292100" dist="139700" dir="2700000" algn="tl" rotWithShape="0">
              <a:srgbClr val="333333">
                <a:alpha val="65000"/>
              </a:srgbClr>
            </a:outerShdw>
          </a:effectLst>
        </p:spPr>
      </p:pic>
      <p:pic>
        <p:nvPicPr>
          <p:cNvPr id="15" name="Содержимое 18" descr="Plan_STREAM_3_kv_star.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00826" y="4143380"/>
            <a:ext cx="1487924" cy="1403955"/>
          </a:xfrm>
          <a:prstGeom prst="rect">
            <a:avLst/>
          </a:prstGeom>
          <a:ln>
            <a:noFill/>
          </a:ln>
          <a:effectLst>
            <a:outerShdw blurRad="292100" dist="139700" dir="2700000" algn="tl" rotWithShape="0">
              <a:srgbClr val="333333">
                <a:alpha val="65000"/>
              </a:srgbClr>
            </a:outerShdw>
          </a:effectLst>
        </p:spPr>
      </p:pic>
      <p:sp>
        <p:nvSpPr>
          <p:cNvPr id="11" name="Прямоугольник 10"/>
          <p:cNvSpPr/>
          <p:nvPr/>
        </p:nvSpPr>
        <p:spPr>
          <a:xfrm>
            <a:off x="3357554" y="5857892"/>
            <a:ext cx="5786447" cy="923330"/>
          </a:xfrm>
          <a:prstGeom prst="rect">
            <a:avLst/>
          </a:prstGeom>
        </p:spPr>
        <p:txBody>
          <a:bodyPr wrap="square">
            <a:spAutoFit/>
          </a:bodyPr>
          <a:lstStyle/>
          <a:p>
            <a:r>
              <a:rPr lang="uk-UA" b="1" i="1" dirty="0">
                <a:solidFill>
                  <a:srgbClr val="3333FF"/>
                </a:solidFill>
                <a:latin typeface="Bookman Old Style" pitchFamily="18" charset="0"/>
              </a:rPr>
              <a:t>Науковий керівник програми – </a:t>
            </a:r>
          </a:p>
          <a:p>
            <a:r>
              <a:rPr lang="uk-UA" b="1" i="1" dirty="0" smtClean="0">
                <a:solidFill>
                  <a:srgbClr val="3333FF"/>
                </a:solidFill>
                <a:latin typeface="Bookman Old Style" pitchFamily="18" charset="0"/>
              </a:rPr>
              <a:t> </a:t>
            </a:r>
            <a:r>
              <a:rPr lang="uk-UA" b="1" i="1" dirty="0">
                <a:solidFill>
                  <a:srgbClr val="3333FF"/>
                </a:solidFill>
                <a:latin typeface="Bookman Old Style" pitchFamily="18" charset="0"/>
              </a:rPr>
              <a:t>Катерина Крутій</a:t>
            </a:r>
            <a:r>
              <a:rPr lang="uk-UA" b="1" i="1" dirty="0" smtClean="0">
                <a:solidFill>
                  <a:srgbClr val="3333FF"/>
                </a:solidFill>
                <a:latin typeface="Bookman Old Style" pitchFamily="18" charset="0"/>
              </a:rPr>
              <a:t>,</a:t>
            </a:r>
          </a:p>
          <a:p>
            <a:r>
              <a:rPr lang="uk-UA" b="1" i="1" dirty="0" smtClean="0">
                <a:solidFill>
                  <a:srgbClr val="3333FF"/>
                </a:solidFill>
                <a:latin typeface="Bookman Old Style" pitchFamily="18" charset="0"/>
              </a:rPr>
              <a:t> </a:t>
            </a:r>
            <a:r>
              <a:rPr lang="uk-UA" b="1" i="1" dirty="0">
                <a:solidFill>
                  <a:srgbClr val="3333FF"/>
                </a:solidFill>
                <a:latin typeface="Bookman Old Style" pitchFamily="18" charset="0"/>
              </a:rPr>
              <a:t>доктор </a:t>
            </a:r>
            <a:r>
              <a:rPr lang="uk-UA" b="1" i="1" dirty="0" smtClean="0">
                <a:solidFill>
                  <a:srgbClr val="3333FF"/>
                </a:solidFill>
                <a:latin typeface="Bookman Old Style" pitchFamily="18" charset="0"/>
              </a:rPr>
              <a:t>педагогічних наук</a:t>
            </a:r>
            <a:r>
              <a:rPr lang="uk-UA" b="1" i="1" dirty="0">
                <a:solidFill>
                  <a:srgbClr val="3333FF"/>
                </a:solidFill>
                <a:latin typeface="Bookman Old Style" pitchFamily="18" charset="0"/>
              </a:rPr>
              <a:t>, професор</a:t>
            </a:r>
            <a:endParaRPr lang="ru-RU" b="1" i="1" dirty="0">
              <a:solidFill>
                <a:srgbClr val="3333FF"/>
              </a:solidFill>
              <a:latin typeface="Bookman Old Style" pitchFamily="18" charset="0"/>
            </a:endParaRPr>
          </a:p>
        </p:txBody>
      </p:sp>
    </p:spTree>
    <p:extLst>
      <p:ext uri="{BB962C8B-B14F-4D97-AF65-F5344CB8AC3E}">
        <p14:creationId xmlns:p14="http://schemas.microsoft.com/office/powerpoint/2010/main" val="22596206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normAutofit fontScale="90000"/>
          </a:bodyPr>
          <a:lstStyle/>
          <a:p>
            <a:r>
              <a:rPr lang="uk-UA" sz="3200" b="1" cap="none" smtClean="0">
                <a:solidFill>
                  <a:srgbClr val="0000FF"/>
                </a:solidFill>
                <a:effectLst>
                  <a:outerShdw blurRad="38100" dist="38100" dir="2700000" algn="tl">
                    <a:srgbClr val="C0C0C0"/>
                  </a:outerShdw>
                </a:effectLst>
                <a:latin typeface="Georgia" pitchFamily="18" charset="0"/>
                <a:cs typeface="Arial" charset="0"/>
              </a:rPr>
              <a:t>S……….. </a:t>
            </a:r>
            <a:r>
              <a:rPr lang="uk-UA" sz="3200" b="1" cap="none" dirty="0">
                <a:solidFill>
                  <a:srgbClr val="0000FF"/>
                </a:solidFill>
                <a:effectLst>
                  <a:outerShdw blurRad="38100" dist="38100" dir="2700000" algn="tl">
                    <a:srgbClr val="C0C0C0"/>
                  </a:outerShdw>
                </a:effectLst>
                <a:latin typeface="Georgia" pitchFamily="18" charset="0"/>
                <a:cs typeface="Arial" charset="0"/>
              </a:rPr>
              <a:t>–</a:t>
            </a:r>
            <a:r>
              <a:rPr lang="uk-UA" sz="3200" b="1" cap="none" dirty="0" smtClean="0">
                <a:solidFill>
                  <a:srgbClr val="0000FF"/>
                </a:solidFill>
                <a:effectLst>
                  <a:outerShdw blurRad="38100" dist="38100" dir="2700000" algn="tl">
                    <a:srgbClr val="C0C0C0"/>
                  </a:outerShdw>
                </a:effectLst>
                <a:latin typeface="Georgia" pitchFamily="18" charset="0"/>
                <a:cs typeface="Arial" charset="0"/>
              </a:rPr>
              <a:t>ОСВІТА: </a:t>
            </a:r>
            <a:br>
              <a:rPr lang="uk-UA" sz="3200" b="1" cap="none" dirty="0" smtClean="0">
                <a:solidFill>
                  <a:srgbClr val="0000FF"/>
                </a:solidFill>
                <a:effectLst>
                  <a:outerShdw blurRad="38100" dist="38100" dir="2700000" algn="tl">
                    <a:srgbClr val="C0C0C0"/>
                  </a:outerShdw>
                </a:effectLst>
                <a:latin typeface="Georgia" pitchFamily="18" charset="0"/>
                <a:cs typeface="Arial" charset="0"/>
              </a:rPr>
            </a:br>
            <a:r>
              <a:rPr lang="uk-UA" sz="3200" b="1" cap="none" dirty="0" smtClean="0">
                <a:solidFill>
                  <a:srgbClr val="0000FF"/>
                </a:solidFill>
                <a:effectLst>
                  <a:outerShdw blurRad="38100" dist="38100" dir="2700000" algn="tl">
                    <a:srgbClr val="C0C0C0"/>
                  </a:outerShdw>
                </a:effectLst>
                <a:latin typeface="Georgia" pitchFamily="18" charset="0"/>
                <a:cs typeface="Arial" charset="0"/>
              </a:rPr>
              <a:t>напрями, компоненти…, головна ідея</a:t>
            </a:r>
            <a:endParaRPr lang="ru-RU" dirty="0"/>
          </a:p>
        </p:txBody>
      </p:sp>
      <p:pic>
        <p:nvPicPr>
          <p:cNvPr id="4" name="Объект 3"/>
          <p:cNvPicPr>
            <a:picLocks noGrp="1" noChangeAspect="1"/>
          </p:cNvPicPr>
          <p:nvPr>
            <p:ph sz="quarter" idx="4294967295"/>
          </p:nvPr>
        </p:nvPicPr>
        <p:blipFill>
          <a:blip r:embed="rId3" cstate="email">
            <a:extLst>
              <a:ext uri="{28A0092B-C50C-407E-A947-70E740481C1C}">
                <a14:useLocalDpi xmlns:a14="http://schemas.microsoft.com/office/drawing/2010/main"/>
              </a:ext>
            </a:extLst>
          </a:blip>
          <a:stretch>
            <a:fillRect/>
          </a:stretch>
        </p:blipFill>
        <p:spPr>
          <a:xfrm>
            <a:off x="1643042" y="2357430"/>
            <a:ext cx="2186585" cy="3144662"/>
          </a:xfrm>
          <a:prstGeom prst="rect">
            <a:avLst/>
          </a:prstGeom>
          <a:ln>
            <a:noFill/>
          </a:ln>
          <a:effectLst>
            <a:outerShdw blurRad="292100" dist="139700" dir="2700000" algn="tl" rotWithShape="0">
              <a:srgbClr val="333333">
                <a:alpha val="65000"/>
              </a:srgbClr>
            </a:outerShdw>
          </a:effectLst>
        </p:spPr>
      </p:pic>
      <p:pic>
        <p:nvPicPr>
          <p:cNvPr id="9" name="Объект 8"/>
          <p:cNvPicPr>
            <a:picLocks noGrp="1" noChangeAspect="1"/>
          </p:cNvPicPr>
          <p:nvPr>
            <p:ph sz="quarter" idx="4294967295"/>
          </p:nvPr>
        </p:nvPicPr>
        <p:blipFill>
          <a:blip r:embed="rId4" cstate="email">
            <a:extLst>
              <a:ext uri="{28A0092B-C50C-407E-A947-70E740481C1C}">
                <a14:useLocalDpi xmlns:a14="http://schemas.microsoft.com/office/drawing/2010/main"/>
              </a:ext>
            </a:extLst>
          </a:blip>
          <a:stretch>
            <a:fillRect/>
          </a:stretch>
        </p:blipFill>
        <p:spPr>
          <a:xfrm>
            <a:off x="4714876" y="2356040"/>
            <a:ext cx="4135088" cy="31009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17263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695129" y="252758"/>
            <a:ext cx="7773338" cy="1596177"/>
          </a:xfrm>
        </p:spPr>
        <p:txBody>
          <a:bodyPr/>
          <a:lstStyle/>
          <a:p>
            <a:r>
              <a:rPr lang="uk-UA" sz="3200" b="1" kern="0" cap="none" dirty="0">
                <a:solidFill>
                  <a:srgbClr val="0000FF"/>
                </a:solidFill>
                <a:effectLst>
                  <a:outerShdw blurRad="38100" dist="38100" dir="2700000" algn="tl">
                    <a:srgbClr val="C0C0C0"/>
                  </a:outerShdw>
                </a:effectLst>
                <a:latin typeface="Bookman Old Style" pitchFamily="18" charset="0"/>
                <a:cs typeface="Arial"/>
              </a:rPr>
              <a:t>Розподіл напрямів роботи за альтернативною програмою</a:t>
            </a:r>
            <a:endParaRPr lang="ru-RU" dirty="0"/>
          </a:p>
        </p:txBody>
      </p:sp>
      <p:sp>
        <p:nvSpPr>
          <p:cNvPr id="3" name="Объект 2"/>
          <p:cNvSpPr>
            <a:spLocks noGrp="1"/>
          </p:cNvSpPr>
          <p:nvPr>
            <p:ph sz="quarter" idx="4294967295"/>
          </p:nvPr>
        </p:nvSpPr>
        <p:spPr>
          <a:xfrm>
            <a:off x="685330" y="1894114"/>
            <a:ext cx="3829520" cy="4362995"/>
          </a:xfrm>
          <a:prstGeom prst="rect">
            <a:avLst/>
          </a:prstGeom>
        </p:spPr>
        <p:txBody>
          <a:bodyPr>
            <a:normAutofit fontScale="77500" lnSpcReduction="20000"/>
          </a:bodyPr>
          <a:lstStyle/>
          <a:p>
            <a:pPr marL="342900" lvl="0" indent="-342900" eaLnBrk="0" fontAlgn="base" hangingPunct="0">
              <a:lnSpc>
                <a:spcPct val="110000"/>
              </a:lnSpc>
              <a:spcBef>
                <a:spcPct val="20000"/>
              </a:spcBef>
              <a:spcAft>
                <a:spcPct val="0"/>
              </a:spcAft>
              <a:buClrTx/>
              <a:buFontTx/>
              <a:buChar char="•"/>
            </a:pPr>
            <a:r>
              <a:rPr lang="uk-UA" sz="1600" kern="0" cap="none" dirty="0">
                <a:solidFill>
                  <a:srgbClr val="000000"/>
                </a:solidFill>
                <a:latin typeface="Bookman Old Style" pitchFamily="18" charset="0"/>
                <a:cs typeface="Arial"/>
              </a:rPr>
              <a:t>ОСВІТНІЙ  НАПРЯМ  </a:t>
            </a:r>
            <a:r>
              <a:rPr lang="uk-UA" sz="1600" b="1" kern="0" cap="none" dirty="0">
                <a:solidFill>
                  <a:srgbClr val="0000CC"/>
                </a:solidFill>
                <a:latin typeface="Bookman Old Style" pitchFamily="18" charset="0"/>
                <a:cs typeface="Arial"/>
              </a:rPr>
              <a:t>“ПРИРОДНИЧІ  НАУКИ”,  </a:t>
            </a:r>
            <a:r>
              <a:rPr lang="uk-UA" sz="1600" kern="0" cap="none" dirty="0" smtClean="0">
                <a:solidFill>
                  <a:srgbClr val="000000"/>
                </a:solidFill>
                <a:latin typeface="Bookman Old Style" pitchFamily="18" charset="0"/>
                <a:cs typeface="Arial"/>
              </a:rPr>
              <a:t>або </a:t>
            </a:r>
            <a:r>
              <a:rPr lang="uk-UA" sz="1600" kern="0" cap="none" dirty="0">
                <a:solidFill>
                  <a:srgbClr val="000000"/>
                </a:solidFill>
                <a:latin typeface="Bookman Old Style" pitchFamily="18" charset="0"/>
                <a:cs typeface="Arial"/>
              </a:rPr>
              <a:t>Подорож Всесвітом </a:t>
            </a:r>
            <a:endParaRPr lang="uk-UA" sz="1600" kern="0" cap="none" dirty="0" smtClean="0">
              <a:solidFill>
                <a:srgbClr val="000000"/>
              </a:solidFill>
              <a:latin typeface="Bookman Old Style" pitchFamily="18" charset="0"/>
              <a:cs typeface="Arial"/>
            </a:endParaRPr>
          </a:p>
          <a:p>
            <a:pPr marL="342900" lvl="0" indent="-342900" eaLnBrk="0" fontAlgn="base" hangingPunct="0">
              <a:lnSpc>
                <a:spcPct val="110000"/>
              </a:lnSpc>
              <a:spcBef>
                <a:spcPct val="20000"/>
              </a:spcBef>
              <a:spcAft>
                <a:spcPct val="0"/>
              </a:spcAft>
              <a:buClrTx/>
              <a:buNone/>
            </a:pPr>
            <a:r>
              <a:rPr lang="uk-UA" sz="1600" kern="0" cap="none" dirty="0">
                <a:solidFill>
                  <a:srgbClr val="000000"/>
                </a:solidFill>
                <a:latin typeface="Bookman Old Style" pitchFamily="18" charset="0"/>
                <a:cs typeface="Arial"/>
              </a:rPr>
              <a:t>	 </a:t>
            </a:r>
          </a:p>
          <a:p>
            <a:pPr marL="342900" lvl="0" indent="-342900" eaLnBrk="0" fontAlgn="base" hangingPunct="0">
              <a:lnSpc>
                <a:spcPct val="110000"/>
              </a:lnSpc>
              <a:spcBef>
                <a:spcPct val="20000"/>
              </a:spcBef>
              <a:spcAft>
                <a:spcPct val="0"/>
              </a:spcAft>
              <a:buClrTx/>
              <a:buFontTx/>
              <a:buChar char="•"/>
            </a:pPr>
            <a:r>
              <a:rPr lang="uk-UA" sz="1600" kern="0" cap="none" dirty="0">
                <a:solidFill>
                  <a:srgbClr val="000000"/>
                </a:solidFill>
                <a:latin typeface="Bookman Old Style" pitchFamily="18" charset="0"/>
                <a:cs typeface="Arial"/>
              </a:rPr>
              <a:t>ОСВІТНІЙ  НАПРЯМ  </a:t>
            </a:r>
            <a:r>
              <a:rPr lang="uk-UA" sz="1600" b="1" kern="0" cap="none" dirty="0">
                <a:solidFill>
                  <a:srgbClr val="0000CC"/>
                </a:solidFill>
                <a:latin typeface="Bookman Old Style" pitchFamily="18" charset="0"/>
                <a:cs typeface="Arial"/>
              </a:rPr>
              <a:t>“ТЕХНОЛОГІЇ”,  </a:t>
            </a:r>
            <a:r>
              <a:rPr lang="uk-UA" sz="1600" kern="0" cap="none" dirty="0">
                <a:solidFill>
                  <a:srgbClr val="000000"/>
                </a:solidFill>
                <a:latin typeface="Bookman Old Style" pitchFamily="18" charset="0"/>
                <a:cs typeface="Arial"/>
              </a:rPr>
              <a:t>або Таємничі перетворення </a:t>
            </a:r>
            <a:endParaRPr lang="uk-UA" sz="1600" kern="0" cap="none" dirty="0" smtClean="0">
              <a:solidFill>
                <a:srgbClr val="000000"/>
              </a:solidFill>
              <a:latin typeface="Bookman Old Style" pitchFamily="18" charset="0"/>
              <a:cs typeface="Arial"/>
            </a:endParaRPr>
          </a:p>
          <a:p>
            <a:pPr marL="342900" lvl="0" indent="-342900" eaLnBrk="0" fontAlgn="base" hangingPunct="0">
              <a:lnSpc>
                <a:spcPct val="110000"/>
              </a:lnSpc>
              <a:spcBef>
                <a:spcPct val="20000"/>
              </a:spcBef>
              <a:spcAft>
                <a:spcPct val="0"/>
              </a:spcAft>
              <a:buClrTx/>
              <a:buNone/>
            </a:pPr>
            <a:r>
              <a:rPr lang="uk-UA" sz="1600" kern="0" cap="none" dirty="0">
                <a:solidFill>
                  <a:srgbClr val="000000"/>
                </a:solidFill>
                <a:latin typeface="Bookman Old Style" pitchFamily="18" charset="0"/>
                <a:cs typeface="Arial"/>
              </a:rPr>
              <a:t>	 </a:t>
            </a:r>
          </a:p>
          <a:p>
            <a:pPr marL="342900" lvl="0" indent="-342900" eaLnBrk="0" fontAlgn="base" hangingPunct="0">
              <a:lnSpc>
                <a:spcPct val="110000"/>
              </a:lnSpc>
              <a:spcBef>
                <a:spcPct val="20000"/>
              </a:spcBef>
              <a:spcAft>
                <a:spcPct val="0"/>
              </a:spcAft>
              <a:buClrTx/>
              <a:buFontTx/>
              <a:buChar char="•"/>
            </a:pPr>
            <a:r>
              <a:rPr lang="uk-UA" sz="1600" kern="0" cap="none" dirty="0">
                <a:solidFill>
                  <a:srgbClr val="000000"/>
                </a:solidFill>
                <a:latin typeface="Bookman Old Style" pitchFamily="18" charset="0"/>
                <a:cs typeface="Arial"/>
              </a:rPr>
              <a:t>ОСВІТНІЙ  НАПРЯМ  </a:t>
            </a:r>
            <a:r>
              <a:rPr lang="uk-UA" sz="1600" b="1" kern="0" cap="none" dirty="0">
                <a:solidFill>
                  <a:srgbClr val="0000CC"/>
                </a:solidFill>
                <a:latin typeface="Bookman Old Style" pitchFamily="18" charset="0"/>
                <a:cs typeface="Arial"/>
              </a:rPr>
              <a:t>“ЧИТАННЯ  І  ПИСЬМО”,  </a:t>
            </a:r>
            <a:r>
              <a:rPr lang="uk-UA" sz="1600" kern="0" cap="none" dirty="0" smtClean="0">
                <a:solidFill>
                  <a:srgbClr val="000000"/>
                </a:solidFill>
                <a:latin typeface="Bookman Old Style" pitchFamily="18" charset="0"/>
                <a:cs typeface="Arial"/>
              </a:rPr>
              <a:t>або </a:t>
            </a:r>
            <a:r>
              <a:rPr lang="uk-UA" sz="1600" kern="0" cap="none" dirty="0">
                <a:solidFill>
                  <a:srgbClr val="000000"/>
                </a:solidFill>
                <a:latin typeface="Bookman Old Style" pitchFamily="18" charset="0"/>
                <a:cs typeface="Arial"/>
              </a:rPr>
              <a:t>Мандрівка до Країни </a:t>
            </a:r>
            <a:r>
              <a:rPr lang="uk-UA" sz="1600" kern="0" cap="none" dirty="0" smtClean="0">
                <a:solidFill>
                  <a:srgbClr val="000000"/>
                </a:solidFill>
                <a:latin typeface="Bookman Old Style" pitchFamily="18" charset="0"/>
                <a:cs typeface="Arial"/>
              </a:rPr>
              <a:t>Слів</a:t>
            </a:r>
          </a:p>
          <a:p>
            <a:pPr marL="342900" lvl="0" indent="-342900" eaLnBrk="0" fontAlgn="base" hangingPunct="0">
              <a:lnSpc>
                <a:spcPct val="110000"/>
              </a:lnSpc>
              <a:spcBef>
                <a:spcPct val="20000"/>
              </a:spcBef>
              <a:spcAft>
                <a:spcPct val="0"/>
              </a:spcAft>
              <a:buClrTx/>
              <a:buNone/>
            </a:pPr>
            <a:r>
              <a:rPr lang="uk-UA" sz="1600" kern="0" cap="none" dirty="0" smtClean="0">
                <a:solidFill>
                  <a:srgbClr val="000000"/>
                </a:solidFill>
                <a:latin typeface="Bookman Old Style" pitchFamily="18" charset="0"/>
                <a:cs typeface="Arial"/>
              </a:rPr>
              <a:t> </a:t>
            </a:r>
          </a:p>
          <a:p>
            <a:pPr marL="342900" lvl="0" indent="-342900" eaLnBrk="0" fontAlgn="base" hangingPunct="0">
              <a:lnSpc>
                <a:spcPct val="110000"/>
              </a:lnSpc>
              <a:spcBef>
                <a:spcPct val="20000"/>
              </a:spcBef>
              <a:spcAft>
                <a:spcPct val="0"/>
              </a:spcAft>
              <a:buClrTx/>
              <a:buFontTx/>
              <a:buChar char="•"/>
            </a:pPr>
            <a:r>
              <a:rPr lang="uk-UA" sz="1600" kern="0" cap="none" dirty="0" smtClean="0">
                <a:solidFill>
                  <a:srgbClr val="000000"/>
                </a:solidFill>
                <a:latin typeface="Bookman Old Style" pitchFamily="18" charset="0"/>
                <a:cs typeface="Arial"/>
              </a:rPr>
              <a:t> ОСВІТНІЙ  </a:t>
            </a:r>
            <a:r>
              <a:rPr lang="uk-UA" sz="1600" kern="0" cap="none" dirty="0">
                <a:solidFill>
                  <a:srgbClr val="000000"/>
                </a:solidFill>
                <a:latin typeface="Bookman Old Style" pitchFamily="18" charset="0"/>
                <a:cs typeface="Arial"/>
              </a:rPr>
              <a:t>НАПРЯМ  </a:t>
            </a:r>
            <a:r>
              <a:rPr lang="uk-UA" sz="1600" b="1" kern="0" cap="none" dirty="0">
                <a:solidFill>
                  <a:srgbClr val="0000CC"/>
                </a:solidFill>
                <a:latin typeface="Bookman Old Style" pitchFamily="18" charset="0"/>
                <a:cs typeface="Arial"/>
              </a:rPr>
              <a:t>“ІНЖИНІРИНҐ”,  </a:t>
            </a:r>
            <a:r>
              <a:rPr lang="uk-UA" sz="1600" kern="0" cap="none" dirty="0">
                <a:solidFill>
                  <a:srgbClr val="000000"/>
                </a:solidFill>
                <a:latin typeface="Bookman Old Style" pitchFamily="18" charset="0"/>
                <a:cs typeface="Arial"/>
              </a:rPr>
              <a:t>або Маленькі винахідники </a:t>
            </a:r>
            <a:endParaRPr lang="uk-UA" sz="1600" kern="0" cap="none" dirty="0" smtClean="0">
              <a:solidFill>
                <a:srgbClr val="000000"/>
              </a:solidFill>
              <a:latin typeface="Bookman Old Style" pitchFamily="18" charset="0"/>
              <a:cs typeface="Arial"/>
            </a:endParaRPr>
          </a:p>
          <a:p>
            <a:pPr marL="342900" lvl="0" indent="-342900" eaLnBrk="0" fontAlgn="base" hangingPunct="0">
              <a:lnSpc>
                <a:spcPct val="110000"/>
              </a:lnSpc>
              <a:spcBef>
                <a:spcPct val="20000"/>
              </a:spcBef>
              <a:spcAft>
                <a:spcPct val="0"/>
              </a:spcAft>
              <a:buClrTx/>
              <a:buNone/>
            </a:pPr>
            <a:r>
              <a:rPr lang="uk-UA" sz="1600" kern="0" cap="none" dirty="0">
                <a:solidFill>
                  <a:srgbClr val="000000"/>
                </a:solidFill>
                <a:latin typeface="Bookman Old Style" pitchFamily="18" charset="0"/>
                <a:cs typeface="Arial"/>
              </a:rPr>
              <a:t>	 </a:t>
            </a:r>
          </a:p>
          <a:p>
            <a:pPr marL="342900" lvl="0" indent="-342900" eaLnBrk="0" fontAlgn="base" hangingPunct="0">
              <a:lnSpc>
                <a:spcPct val="110000"/>
              </a:lnSpc>
              <a:spcBef>
                <a:spcPct val="20000"/>
              </a:spcBef>
              <a:spcAft>
                <a:spcPct val="0"/>
              </a:spcAft>
              <a:buClrTx/>
              <a:buFontTx/>
              <a:buChar char="•"/>
            </a:pPr>
            <a:r>
              <a:rPr lang="uk-UA" sz="1600" kern="0" cap="none" dirty="0">
                <a:solidFill>
                  <a:srgbClr val="000000"/>
                </a:solidFill>
                <a:latin typeface="Bookman Old Style" pitchFamily="18" charset="0"/>
                <a:cs typeface="Arial"/>
              </a:rPr>
              <a:t>ОСВІТНІЙ  НАПРЯМ  </a:t>
            </a:r>
            <a:r>
              <a:rPr lang="uk-UA" sz="1600" b="1" kern="0" cap="none" dirty="0">
                <a:solidFill>
                  <a:srgbClr val="0000CC"/>
                </a:solidFill>
                <a:latin typeface="Bookman Old Style" pitchFamily="18" charset="0"/>
                <a:cs typeface="Arial"/>
              </a:rPr>
              <a:t>“МИСТЕЦТВО”,  </a:t>
            </a:r>
            <a:r>
              <a:rPr lang="uk-UA" sz="1600" kern="0" cap="none" dirty="0">
                <a:solidFill>
                  <a:srgbClr val="000000"/>
                </a:solidFill>
                <a:latin typeface="Bookman Old Style" pitchFamily="18" charset="0"/>
                <a:cs typeface="Arial"/>
              </a:rPr>
              <a:t>або Таємниці Дивосвіту </a:t>
            </a:r>
            <a:endParaRPr lang="uk-UA" sz="1600" kern="0" cap="none" dirty="0" smtClean="0">
              <a:solidFill>
                <a:srgbClr val="000000"/>
              </a:solidFill>
              <a:latin typeface="Bookman Old Style" pitchFamily="18" charset="0"/>
              <a:cs typeface="Arial"/>
            </a:endParaRPr>
          </a:p>
          <a:p>
            <a:pPr marL="342900" lvl="0" indent="-342900" eaLnBrk="0" fontAlgn="base" hangingPunct="0">
              <a:lnSpc>
                <a:spcPct val="110000"/>
              </a:lnSpc>
              <a:spcBef>
                <a:spcPct val="20000"/>
              </a:spcBef>
              <a:spcAft>
                <a:spcPct val="0"/>
              </a:spcAft>
              <a:buClrTx/>
              <a:buNone/>
            </a:pPr>
            <a:r>
              <a:rPr lang="uk-UA" sz="1600" kern="0" cap="none" dirty="0">
                <a:solidFill>
                  <a:srgbClr val="000000"/>
                </a:solidFill>
                <a:latin typeface="Bookman Old Style" pitchFamily="18" charset="0"/>
                <a:cs typeface="Arial"/>
              </a:rPr>
              <a:t>	 </a:t>
            </a:r>
          </a:p>
          <a:p>
            <a:pPr marL="342900" lvl="0" indent="-342900" eaLnBrk="0" fontAlgn="base" hangingPunct="0">
              <a:lnSpc>
                <a:spcPct val="110000"/>
              </a:lnSpc>
              <a:spcBef>
                <a:spcPct val="20000"/>
              </a:spcBef>
              <a:spcAft>
                <a:spcPct val="0"/>
              </a:spcAft>
              <a:buClrTx/>
              <a:buFontTx/>
              <a:buChar char="•"/>
            </a:pPr>
            <a:r>
              <a:rPr lang="uk-UA" sz="1600" kern="0" cap="none" dirty="0">
                <a:solidFill>
                  <a:srgbClr val="000000"/>
                </a:solidFill>
                <a:latin typeface="Bookman Old Style" pitchFamily="18" charset="0"/>
                <a:cs typeface="Arial"/>
              </a:rPr>
              <a:t>ОСВІТНІЙ  НАПРЯМ  </a:t>
            </a:r>
            <a:r>
              <a:rPr lang="uk-UA" sz="1600" b="1" kern="0" cap="none" dirty="0">
                <a:solidFill>
                  <a:srgbClr val="0000CC"/>
                </a:solidFill>
                <a:latin typeface="Bookman Old Style" pitchFamily="18" charset="0"/>
                <a:cs typeface="Arial"/>
              </a:rPr>
              <a:t>“МАТЕМАТИКА.  ЛОГІКА”,  </a:t>
            </a:r>
            <a:r>
              <a:rPr lang="uk-UA" sz="1600" kern="0" cap="none" dirty="0" smtClean="0">
                <a:solidFill>
                  <a:srgbClr val="000000"/>
                </a:solidFill>
                <a:latin typeface="Bookman Old Style" pitchFamily="18" charset="0"/>
                <a:cs typeface="Arial"/>
              </a:rPr>
              <a:t>або </a:t>
            </a:r>
            <a:r>
              <a:rPr lang="uk-UA" sz="1600" kern="0" cap="none" dirty="0">
                <a:solidFill>
                  <a:srgbClr val="000000"/>
                </a:solidFill>
                <a:latin typeface="Bookman Old Style" pitchFamily="18" charset="0"/>
                <a:cs typeface="Arial"/>
              </a:rPr>
              <a:t>Пізнаємо красу чисел і геометричних фігур </a:t>
            </a:r>
            <a:endParaRPr lang="ru-RU" sz="1600" kern="0" cap="none" dirty="0">
              <a:solidFill>
                <a:srgbClr val="000000"/>
              </a:solidFill>
              <a:latin typeface="Bookman Old Style" pitchFamily="18" charset="0"/>
              <a:cs typeface="Arial"/>
            </a:endParaRPr>
          </a:p>
          <a:p>
            <a:endParaRPr lang="ru-RU" dirty="0"/>
          </a:p>
        </p:txBody>
      </p:sp>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5943" y="1212127"/>
            <a:ext cx="2260920" cy="3960000"/>
          </a:xfrm>
          <a:prstGeom prst="rect">
            <a:avLst/>
          </a:prstGeom>
          <a:ln>
            <a:noFill/>
          </a:ln>
          <a:effectLst>
            <a:outerShdw blurRad="292100" dist="139700" dir="2700000" algn="tl" rotWithShape="0">
              <a:srgbClr val="333333">
                <a:alpha val="65000"/>
              </a:srgbClr>
            </a:outerShdw>
          </a:effectLst>
        </p:spPr>
      </p:pic>
      <p:pic>
        <p:nvPicPr>
          <p:cNvPr id="6" name="Объект 5"/>
          <p:cNvPicPr>
            <a:picLocks noGrp="1" noChangeAspect="1"/>
          </p:cNvPicPr>
          <p:nvPr>
            <p:ph sz="quarter" idx="4294967295"/>
          </p:nvPr>
        </p:nvPicPr>
        <p:blipFill>
          <a:blip r:embed="rId4" cstate="email">
            <a:extLst>
              <a:ext uri="{28A0092B-C50C-407E-A947-70E740481C1C}">
                <a14:useLocalDpi xmlns:a14="http://schemas.microsoft.com/office/drawing/2010/main"/>
              </a:ext>
            </a:extLst>
          </a:blip>
          <a:stretch>
            <a:fillRect/>
          </a:stretch>
        </p:blipFill>
        <p:spPr>
          <a:xfrm>
            <a:off x="4572000" y="3575449"/>
            <a:ext cx="2227499" cy="32825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67992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Заголовок 2"/>
          <p:cNvSpPr>
            <a:spLocks noGrp="1"/>
          </p:cNvSpPr>
          <p:nvPr>
            <p:ph type="title"/>
          </p:nvPr>
        </p:nvSpPr>
        <p:spPr>
          <a:xfrm>
            <a:off x="1500166" y="5261824"/>
            <a:ext cx="7021950" cy="1596177"/>
          </a:xfrm>
        </p:spPr>
        <p:txBody>
          <a:bodyPr>
            <a:noAutofit/>
          </a:bodyPr>
          <a:lstStyle/>
          <a:p>
            <a:r>
              <a:rPr lang="uk-UA" sz="2000" b="1" dirty="0">
                <a:solidFill>
                  <a:srgbClr val="0000FF"/>
                </a:solidFill>
                <a:effectLst>
                  <a:outerShdw blurRad="38100" dist="38100" dir="2700000" algn="tl">
                    <a:srgbClr val="C0C0C0"/>
                  </a:outerShdw>
                </a:effectLst>
                <a:latin typeface="Bookman Old Style" pitchFamily="18" charset="0"/>
              </a:rPr>
              <a:t>Інтегрований підхід  дає малюку можливість випробувати себе у різних галузях – побути співаком, актором</a:t>
            </a:r>
            <a:r>
              <a:rPr lang="uk-UA" sz="2000" b="1" dirty="0" smtClean="0">
                <a:solidFill>
                  <a:srgbClr val="0000FF"/>
                </a:solidFill>
                <a:effectLst>
                  <a:outerShdw blurRad="38100" dist="38100" dir="2700000" algn="tl">
                    <a:srgbClr val="C0C0C0"/>
                  </a:outerShdw>
                </a:effectLst>
                <a:latin typeface="Bookman Old Style" pitchFamily="18" charset="0"/>
              </a:rPr>
              <a:t>, винахідником</a:t>
            </a:r>
            <a:r>
              <a:rPr lang="uk-UA" sz="2000" b="1" dirty="0">
                <a:solidFill>
                  <a:srgbClr val="0000FF"/>
                </a:solidFill>
                <a:effectLst>
                  <a:outerShdw blurRad="38100" dist="38100" dir="2700000" algn="tl">
                    <a:srgbClr val="C0C0C0"/>
                  </a:outerShdw>
                </a:effectLst>
                <a:latin typeface="Bookman Old Style" pitchFamily="18" charset="0"/>
              </a:rPr>
              <a:t>, науковцем, конструктором</a:t>
            </a:r>
            <a:endParaRPr lang="ru-RU" sz="2000" b="1" dirty="0">
              <a:solidFill>
                <a:srgbClr val="0000FF"/>
              </a:solidFill>
              <a:effectLst>
                <a:outerShdw blurRad="38100" dist="38100" dir="2700000" algn="tl">
                  <a:srgbClr val="C0C0C0"/>
                </a:outerShdw>
              </a:effectLst>
              <a:latin typeface="Bookman Old Style" pitchFamily="18" charset="0"/>
            </a:endParaRPr>
          </a:p>
        </p:txBody>
      </p:sp>
      <p:sp>
        <p:nvSpPr>
          <p:cNvPr id="4" name="Объект 3"/>
          <p:cNvSpPr>
            <a:spLocks noGrp="1"/>
          </p:cNvSpPr>
          <p:nvPr>
            <p:ph sz="quarter" idx="4294967295"/>
          </p:nvPr>
        </p:nvSpPr>
        <p:spPr>
          <a:xfrm>
            <a:off x="659743" y="2051343"/>
            <a:ext cx="3829520" cy="3424107"/>
          </a:xfrm>
          <a:prstGeom prst="rect">
            <a:avLst/>
          </a:prstGeom>
        </p:spPr>
        <p:txBody>
          <a:bodyPr>
            <a:normAutofit fontScale="70000" lnSpcReduction="20000"/>
          </a:bodyPr>
          <a:lstStyle/>
          <a:p>
            <a:r>
              <a:rPr lang="uk-UA" dirty="0">
                <a:solidFill>
                  <a:srgbClr val="002060"/>
                </a:solidFill>
                <a:latin typeface="Comic Sans MS" panose="030F0702030302020204" pitchFamily="66" charset="0"/>
                <a:ea typeface="Calibri" panose="020F0502020204030204" pitchFamily="34" charset="0"/>
              </a:rPr>
              <a:t>Інтегрований підхід до реалізації STRЕАМ-освіти дошкільнят дає можливість розглядати досліджуваний об'єкт або явище не </a:t>
            </a:r>
            <a:r>
              <a:rPr lang="uk-UA" dirty="0" err="1" smtClean="0">
                <a:solidFill>
                  <a:srgbClr val="002060"/>
                </a:solidFill>
                <a:latin typeface="Comic Sans MS" panose="030F0702030302020204" pitchFamily="66" charset="0"/>
                <a:ea typeface="Calibri" panose="020F0502020204030204" pitchFamily="34" charset="0"/>
              </a:rPr>
              <a:t>відокремлено</a:t>
            </a:r>
            <a:r>
              <a:rPr lang="uk-UA" dirty="0" smtClean="0">
                <a:solidFill>
                  <a:srgbClr val="002060"/>
                </a:solidFill>
                <a:latin typeface="Comic Sans MS" panose="030F0702030302020204" pitchFamily="66" charset="0"/>
                <a:ea typeface="Calibri" panose="020F0502020204030204" pitchFamily="34" charset="0"/>
              </a:rPr>
              <a:t>, </a:t>
            </a:r>
            <a:r>
              <a:rPr lang="uk-UA" dirty="0">
                <a:solidFill>
                  <a:srgbClr val="002060"/>
                </a:solidFill>
                <a:latin typeface="Comic Sans MS" panose="030F0702030302020204" pitchFamily="66" charset="0"/>
                <a:ea typeface="Calibri" panose="020F0502020204030204" pitchFamily="34" charset="0"/>
              </a:rPr>
              <a:t>а в комплексі з іншими предметами, явищами, подіями.</a:t>
            </a:r>
            <a:endParaRPr lang="uk-UA" dirty="0">
              <a:solidFill>
                <a:srgbClr val="002060"/>
              </a:solidFill>
              <a:latin typeface="Comic Sans MS" panose="030F0702030302020204" pitchFamily="66" charset="0"/>
            </a:endParaRPr>
          </a:p>
          <a:p>
            <a:endParaRPr lang="ru-RU" dirty="0"/>
          </a:p>
        </p:txBody>
      </p:sp>
      <p:pic>
        <p:nvPicPr>
          <p:cNvPr id="6146" name="Picture 2" descr="D:\Фото 2016\17-18\Квіти польові\DSCN0984.JPG"/>
          <p:cNvPicPr>
            <a:picLocks noGrp="1" noChangeAspect="1" noChangeArrowheads="1"/>
          </p:cNvPicPr>
          <p:nvPr>
            <p:ph sz="quarter" idx="4294967295"/>
          </p:nvPr>
        </p:nvPicPr>
        <p:blipFill>
          <a:blip r:embed="rId3" cstate="email">
            <a:extLst>
              <a:ext uri="{28A0092B-C50C-407E-A947-70E740481C1C}">
                <a14:useLocalDpi xmlns:a14="http://schemas.microsoft.com/office/drawing/2010/main"/>
              </a:ext>
            </a:extLst>
          </a:blip>
          <a:srcRect/>
          <a:stretch>
            <a:fillRect/>
          </a:stretch>
        </p:blipFill>
        <p:spPr bwMode="auto">
          <a:xfrm>
            <a:off x="5011439" y="1662426"/>
            <a:ext cx="3424237" cy="3424237"/>
          </a:xfrm>
          <a:prstGeom prst="rect">
            <a:avLst/>
          </a:prstGeom>
          <a:ln>
            <a:noFill/>
          </a:ln>
          <a:effectLst>
            <a:outerShdw blurRad="292100" dist="139700" dir="2700000" algn="tl" rotWithShape="0">
              <a:srgbClr val="333333">
                <a:alpha val="65000"/>
              </a:srgbClr>
            </a:outerShdw>
          </a:effectLst>
        </p:spPr>
      </p:pic>
      <p:pic>
        <p:nvPicPr>
          <p:cNvPr id="2" name="Рисунок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8662" y="95996"/>
            <a:ext cx="8001056" cy="1780186"/>
          </a:xfrm>
          <a:prstGeom prst="rect">
            <a:avLst/>
          </a:prstGeom>
        </p:spPr>
      </p:pic>
    </p:spTree>
    <p:extLst>
      <p:ext uri="{BB962C8B-B14F-4D97-AF65-F5344CB8AC3E}">
        <p14:creationId xmlns:p14="http://schemas.microsoft.com/office/powerpoint/2010/main" val="3016273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1071538" y="1"/>
            <a:ext cx="7445914" cy="1357298"/>
          </a:xfrm>
        </p:spPr>
        <p:txBody>
          <a:bodyPr>
            <a:normAutofit fontScale="90000"/>
          </a:bodyPr>
          <a:lstStyle/>
          <a:p>
            <a:r>
              <a:rPr lang="uk-UA" sz="2800" b="1" cap="none" dirty="0" smtClean="0">
                <a:solidFill>
                  <a:srgbClr val="0000FF"/>
                </a:solidFill>
                <a:effectLst>
                  <a:outerShdw blurRad="38100" dist="38100" dir="2700000" algn="tl">
                    <a:srgbClr val="C0C0C0"/>
                  </a:outerShdw>
                </a:effectLst>
                <a:latin typeface="Georgia" pitchFamily="18" charset="0"/>
                <a:cs typeface="Arial" charset="0"/>
              </a:rPr>
              <a:t>ЯК ПОБУДУВАТИ ОСВІТНІЙ ПРОЦЕС ЗА НАПРЯМАМИ ST</a:t>
            </a:r>
            <a:r>
              <a:rPr lang="en-US" sz="2800" b="1" cap="none" dirty="0" smtClean="0">
                <a:solidFill>
                  <a:srgbClr val="0000FF"/>
                </a:solidFill>
                <a:effectLst>
                  <a:outerShdw blurRad="38100" dist="38100" dir="2700000" algn="tl">
                    <a:srgbClr val="C0C0C0"/>
                  </a:outerShdw>
                </a:effectLst>
                <a:latin typeface="Georgia" pitchFamily="18" charset="0"/>
                <a:cs typeface="Arial" charset="0"/>
              </a:rPr>
              <a:t>R</a:t>
            </a:r>
            <a:r>
              <a:rPr lang="uk-UA" sz="2800" b="1" cap="none" dirty="0" smtClean="0">
                <a:solidFill>
                  <a:srgbClr val="0000FF"/>
                </a:solidFill>
                <a:effectLst>
                  <a:outerShdw blurRad="38100" dist="38100" dir="2700000" algn="tl">
                    <a:srgbClr val="C0C0C0"/>
                  </a:outerShdw>
                </a:effectLst>
                <a:latin typeface="Georgia" pitchFamily="18" charset="0"/>
                <a:cs typeface="Arial" charset="0"/>
              </a:rPr>
              <a:t>EAM -  ОСВІТИ?</a:t>
            </a:r>
            <a:endParaRPr lang="ru-RU" sz="2800" dirty="0"/>
          </a:p>
        </p:txBody>
      </p:sp>
      <p:graphicFrame>
        <p:nvGraphicFramePr>
          <p:cNvPr id="4" name="Содержимое 3"/>
          <p:cNvGraphicFramePr>
            <a:graphicFrameLocks noGrp="1"/>
          </p:cNvGraphicFramePr>
          <p:nvPr>
            <p:ph sz="quarter" idx="4294967295"/>
          </p:nvPr>
        </p:nvGraphicFramePr>
        <p:xfrm>
          <a:off x="685800" y="1071546"/>
          <a:ext cx="7772400" cy="561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Прямоугольник 4"/>
          <p:cNvSpPr/>
          <p:nvPr/>
        </p:nvSpPr>
        <p:spPr>
          <a:xfrm>
            <a:off x="857224" y="1071546"/>
            <a:ext cx="3143272" cy="4801314"/>
          </a:xfrm>
          <a:prstGeom prst="rect">
            <a:avLst/>
          </a:prstGeom>
        </p:spPr>
        <p:txBody>
          <a:bodyPr wrap="square">
            <a:spAutoFit/>
          </a:bodyPr>
          <a:lstStyle/>
          <a:p>
            <a:pPr>
              <a:defRPr/>
            </a:pPr>
            <a:endParaRPr lang="ru-RU" altLang="ru-RU" b="1" dirty="0" smtClean="0">
              <a:solidFill>
                <a:srgbClr val="0000CC"/>
              </a:solidFill>
              <a:latin typeface="Arial" panose="020B0604020202020204" pitchFamily="34" charset="0"/>
            </a:endParaRPr>
          </a:p>
          <a:p>
            <a:pPr>
              <a:defRPr/>
            </a:pPr>
            <a:endParaRPr lang="ru-RU" altLang="ru-RU" b="1" dirty="0" smtClean="0">
              <a:solidFill>
                <a:srgbClr val="0000CC"/>
              </a:solidFill>
              <a:latin typeface="Arial" panose="020B0604020202020204" pitchFamily="34" charset="0"/>
            </a:endParaRPr>
          </a:p>
          <a:p>
            <a:pPr>
              <a:defRPr/>
            </a:pPr>
            <a:endParaRPr lang="ru-RU" altLang="ru-RU" b="1" dirty="0" smtClean="0">
              <a:solidFill>
                <a:srgbClr val="0000CC"/>
              </a:solidFill>
              <a:latin typeface="Arial" panose="020B0604020202020204" pitchFamily="34" charset="0"/>
            </a:endParaRPr>
          </a:p>
          <a:p>
            <a:pPr>
              <a:defRPr/>
            </a:pPr>
            <a:r>
              <a:rPr lang="ru-RU" altLang="ru-RU" b="1" dirty="0" smtClean="0">
                <a:solidFill>
                  <a:srgbClr val="0000CC"/>
                </a:solidFill>
                <a:latin typeface="Arial" panose="020B0604020202020204" pitchFamily="34" charset="0"/>
              </a:rPr>
              <a:t>SТRЕАМ – </a:t>
            </a:r>
            <a:r>
              <a:rPr lang="ru-RU" altLang="ru-RU" b="1" dirty="0" err="1" smtClean="0">
                <a:solidFill>
                  <a:srgbClr val="0000CC"/>
                </a:solidFill>
                <a:latin typeface="Arial" panose="020B0604020202020204" pitchFamily="34" charset="0"/>
              </a:rPr>
              <a:t>освіта</a:t>
            </a:r>
            <a:r>
              <a:rPr lang="ru-RU" altLang="ru-RU" dirty="0" smtClean="0">
                <a:solidFill>
                  <a:srgbClr val="0000CC"/>
                </a:solidFill>
              </a:rPr>
              <a:t> – </a:t>
            </a:r>
            <a:r>
              <a:rPr lang="uk-UA" altLang="ru-RU" dirty="0" smtClean="0">
                <a:solidFill>
                  <a:srgbClr val="0000CC"/>
                </a:solidFill>
              </a:rPr>
              <a:t>новий </a:t>
            </a:r>
            <a:r>
              <a:rPr lang="ru-RU" altLang="ru-RU" dirty="0" err="1" smtClean="0">
                <a:solidFill>
                  <a:srgbClr val="0000CC"/>
                </a:solidFill>
              </a:rPr>
              <a:t>інтеграційний</a:t>
            </a:r>
            <a:r>
              <a:rPr lang="ru-RU" altLang="ru-RU" dirty="0" smtClean="0">
                <a:solidFill>
                  <a:srgbClr val="0000CC"/>
                </a:solidFill>
              </a:rPr>
              <a:t> </a:t>
            </a:r>
            <a:r>
              <a:rPr lang="ru-RU" altLang="ru-RU" dirty="0" err="1" smtClean="0">
                <a:solidFill>
                  <a:srgbClr val="0000CC"/>
                </a:solidFill>
              </a:rPr>
              <a:t>підхід</a:t>
            </a:r>
            <a:r>
              <a:rPr lang="ru-RU" altLang="ru-RU" dirty="0" smtClean="0">
                <a:solidFill>
                  <a:srgbClr val="0000CC"/>
                </a:solidFill>
              </a:rPr>
              <a:t> до </a:t>
            </a:r>
            <a:r>
              <a:rPr lang="ru-RU" altLang="ru-RU" dirty="0" err="1" smtClean="0">
                <a:solidFill>
                  <a:srgbClr val="0000CC"/>
                </a:solidFill>
              </a:rPr>
              <a:t>освіти</a:t>
            </a:r>
            <a:r>
              <a:rPr lang="ru-RU" altLang="ru-RU" dirty="0" smtClean="0">
                <a:solidFill>
                  <a:srgbClr val="0000CC"/>
                </a:solidFill>
              </a:rPr>
              <a:t>, </a:t>
            </a:r>
            <a:r>
              <a:rPr lang="ru-RU" altLang="ru-RU" dirty="0" err="1" smtClean="0">
                <a:solidFill>
                  <a:srgbClr val="0000CC"/>
                </a:solidFill>
              </a:rPr>
              <a:t>який</a:t>
            </a:r>
            <a:r>
              <a:rPr lang="ru-RU" altLang="ru-RU" dirty="0" smtClean="0">
                <a:solidFill>
                  <a:srgbClr val="0000CC"/>
                </a:solidFill>
              </a:rPr>
              <a:t> </a:t>
            </a:r>
            <a:r>
              <a:rPr lang="ru-RU" altLang="ru-RU" dirty="0" err="1" smtClean="0">
                <a:solidFill>
                  <a:srgbClr val="0000CC"/>
                </a:solidFill>
              </a:rPr>
              <a:t>передбачає</a:t>
            </a:r>
            <a:r>
              <a:rPr lang="ru-RU" altLang="ru-RU" dirty="0" smtClean="0">
                <a:solidFill>
                  <a:srgbClr val="0000CC"/>
                </a:solidFill>
              </a:rPr>
              <a:t> </a:t>
            </a:r>
            <a:r>
              <a:rPr lang="uk-UA" altLang="ru-RU" dirty="0" smtClean="0">
                <a:solidFill>
                  <a:srgbClr val="0000CC"/>
                </a:solidFill>
              </a:rPr>
              <a:t>формування</a:t>
            </a:r>
            <a:r>
              <a:rPr lang="uk-UA" altLang="ru-RU" b="1" i="1" dirty="0" smtClean="0">
                <a:solidFill>
                  <a:srgbClr val="0000CC"/>
                </a:solidFill>
              </a:rPr>
              <a:t> </a:t>
            </a:r>
            <a:r>
              <a:rPr lang="ru-RU" altLang="ru-RU" dirty="0" err="1" smtClean="0">
                <a:solidFill>
                  <a:srgbClr val="0000CC"/>
                </a:solidFill>
              </a:rPr>
              <a:t>уявлень</a:t>
            </a:r>
            <a:r>
              <a:rPr lang="ru-RU" altLang="ru-RU" dirty="0" smtClean="0">
                <a:solidFill>
                  <a:srgbClr val="0000CC"/>
                </a:solidFill>
              </a:rPr>
              <a:t> та </a:t>
            </a:r>
            <a:r>
              <a:rPr lang="ru-RU" altLang="ru-RU" dirty="0" err="1" smtClean="0">
                <a:solidFill>
                  <a:srgbClr val="0000CC"/>
                </a:solidFill>
              </a:rPr>
              <a:t>вмінь</a:t>
            </a:r>
            <a:r>
              <a:rPr lang="ru-RU" altLang="ru-RU" dirty="0" smtClean="0">
                <a:solidFill>
                  <a:srgbClr val="0000CC"/>
                </a:solidFill>
              </a:rPr>
              <a:t> </a:t>
            </a:r>
            <a:r>
              <a:rPr lang="ru-RU" altLang="ru-RU" dirty="0" err="1" smtClean="0">
                <a:solidFill>
                  <a:srgbClr val="0000CC"/>
                </a:solidFill>
              </a:rPr>
              <a:t>дітей</a:t>
            </a:r>
            <a:r>
              <a:rPr lang="ru-RU" altLang="ru-RU" dirty="0" smtClean="0">
                <a:solidFill>
                  <a:srgbClr val="0000CC"/>
                </a:solidFill>
              </a:rPr>
              <a:t> у </a:t>
            </a:r>
            <a:r>
              <a:rPr lang="ru-RU" altLang="ru-RU" dirty="0" err="1" smtClean="0">
                <a:solidFill>
                  <a:srgbClr val="0000CC"/>
                </a:solidFill>
              </a:rPr>
              <a:t>галузях</a:t>
            </a:r>
            <a:r>
              <a:rPr lang="ru-RU" altLang="ru-RU" dirty="0" smtClean="0">
                <a:solidFill>
                  <a:srgbClr val="0000CC"/>
                </a:solidFill>
              </a:rPr>
              <a:t> </a:t>
            </a:r>
            <a:r>
              <a:rPr lang="ru-RU" altLang="ru-RU" dirty="0" err="1" smtClean="0">
                <a:solidFill>
                  <a:srgbClr val="0000CC"/>
                </a:solidFill>
              </a:rPr>
              <a:t>природничих</a:t>
            </a:r>
            <a:r>
              <a:rPr lang="ru-RU" altLang="ru-RU" dirty="0" smtClean="0">
                <a:solidFill>
                  <a:srgbClr val="0000CC"/>
                </a:solidFill>
              </a:rPr>
              <a:t> наук, </a:t>
            </a:r>
            <a:r>
              <a:rPr lang="ru-RU" altLang="ru-RU" dirty="0" err="1" smtClean="0">
                <a:solidFill>
                  <a:srgbClr val="0000CC"/>
                </a:solidFill>
              </a:rPr>
              <a:t>технологій</a:t>
            </a:r>
            <a:r>
              <a:rPr lang="ru-RU" altLang="ru-RU" dirty="0" smtClean="0">
                <a:solidFill>
                  <a:srgbClr val="0000CC"/>
                </a:solidFill>
              </a:rPr>
              <a:t>, </a:t>
            </a:r>
            <a:r>
              <a:rPr lang="ru-RU" altLang="ru-RU" dirty="0" err="1" smtClean="0">
                <a:solidFill>
                  <a:srgbClr val="0000CC"/>
                </a:solidFill>
              </a:rPr>
              <a:t>читання</a:t>
            </a:r>
            <a:r>
              <a:rPr lang="ru-RU" altLang="ru-RU" dirty="0" smtClean="0">
                <a:solidFill>
                  <a:srgbClr val="0000CC"/>
                </a:solidFill>
              </a:rPr>
              <a:t> та письма (</a:t>
            </a:r>
            <a:r>
              <a:rPr lang="ru-RU" altLang="ru-RU" dirty="0" err="1" smtClean="0">
                <a:solidFill>
                  <a:srgbClr val="0000CC"/>
                </a:solidFill>
              </a:rPr>
              <a:t>опрацювання</a:t>
            </a:r>
            <a:r>
              <a:rPr lang="ru-RU" altLang="ru-RU" dirty="0" smtClean="0">
                <a:solidFill>
                  <a:srgbClr val="0000CC"/>
                </a:solidFill>
              </a:rPr>
              <a:t> </a:t>
            </a:r>
            <a:r>
              <a:rPr lang="ru-RU" altLang="ru-RU" dirty="0" err="1" smtClean="0">
                <a:solidFill>
                  <a:srgbClr val="0000CC"/>
                </a:solidFill>
              </a:rPr>
              <a:t>змісту</a:t>
            </a:r>
            <a:r>
              <a:rPr lang="ru-RU" altLang="ru-RU" dirty="0" smtClean="0">
                <a:solidFill>
                  <a:srgbClr val="0000CC"/>
                </a:solidFill>
              </a:rPr>
              <a:t> тексту, </a:t>
            </a:r>
            <a:r>
              <a:rPr lang="ru-RU" altLang="ru-RU" dirty="0" err="1" smtClean="0">
                <a:solidFill>
                  <a:srgbClr val="0000CC"/>
                </a:solidFill>
              </a:rPr>
              <a:t>його</a:t>
            </a:r>
            <a:r>
              <a:rPr lang="ru-RU" altLang="ru-RU" dirty="0" smtClean="0">
                <a:solidFill>
                  <a:srgbClr val="0000CC"/>
                </a:solidFill>
              </a:rPr>
              <a:t> </a:t>
            </a:r>
            <a:r>
              <a:rPr lang="ru-RU" altLang="ru-RU" dirty="0" err="1" smtClean="0">
                <a:solidFill>
                  <a:srgbClr val="0000CC"/>
                </a:solidFill>
              </a:rPr>
              <a:t>розуміння</a:t>
            </a:r>
            <a:r>
              <a:rPr lang="ru-RU" altLang="ru-RU" dirty="0" smtClean="0">
                <a:solidFill>
                  <a:srgbClr val="0000CC"/>
                </a:solidFill>
              </a:rPr>
              <a:t>, </a:t>
            </a:r>
            <a:r>
              <a:rPr lang="ru-RU" altLang="ru-RU" dirty="0" err="1" smtClean="0">
                <a:solidFill>
                  <a:srgbClr val="0000CC"/>
                </a:solidFill>
              </a:rPr>
              <a:t>підготовка</a:t>
            </a:r>
            <a:r>
              <a:rPr lang="ru-RU" altLang="ru-RU" dirty="0" smtClean="0">
                <a:solidFill>
                  <a:srgbClr val="0000CC"/>
                </a:solidFill>
              </a:rPr>
              <a:t> руки до письма), </a:t>
            </a:r>
            <a:r>
              <a:rPr lang="ru-RU" altLang="ru-RU" dirty="0" err="1" smtClean="0">
                <a:solidFill>
                  <a:srgbClr val="0000CC"/>
                </a:solidFill>
              </a:rPr>
              <a:t>інженерії</a:t>
            </a:r>
            <a:r>
              <a:rPr lang="ru-RU" altLang="ru-RU" dirty="0" smtClean="0">
                <a:solidFill>
                  <a:srgbClr val="0000CC"/>
                </a:solidFill>
              </a:rPr>
              <a:t>, </a:t>
            </a:r>
            <a:r>
              <a:rPr lang="ru-RU" altLang="ru-RU" dirty="0" err="1" smtClean="0">
                <a:solidFill>
                  <a:srgbClr val="0000CC"/>
                </a:solidFill>
              </a:rPr>
              <a:t>мистецтва</a:t>
            </a:r>
            <a:r>
              <a:rPr lang="ru-RU" altLang="ru-RU" dirty="0" smtClean="0">
                <a:solidFill>
                  <a:srgbClr val="0000CC"/>
                </a:solidFill>
              </a:rPr>
              <a:t>, математики; </a:t>
            </a:r>
            <a:r>
              <a:rPr lang="ru-RU" altLang="ru-RU" dirty="0" err="1" smtClean="0">
                <a:solidFill>
                  <a:srgbClr val="0000CC"/>
                </a:solidFill>
              </a:rPr>
              <a:t>акцентує</a:t>
            </a:r>
            <a:r>
              <a:rPr lang="ru-RU" altLang="ru-RU" dirty="0" smtClean="0">
                <a:solidFill>
                  <a:srgbClr val="0000CC"/>
                </a:solidFill>
              </a:rPr>
              <a:t> </a:t>
            </a:r>
            <a:r>
              <a:rPr lang="ru-RU" altLang="ru-RU" dirty="0" err="1" smtClean="0">
                <a:solidFill>
                  <a:srgbClr val="0000CC"/>
                </a:solidFill>
              </a:rPr>
              <a:t>увагу</a:t>
            </a:r>
            <a:r>
              <a:rPr lang="ru-RU" altLang="ru-RU" dirty="0" smtClean="0">
                <a:solidFill>
                  <a:srgbClr val="0000CC"/>
                </a:solidFill>
              </a:rPr>
              <a:t> на </a:t>
            </a:r>
            <a:r>
              <a:rPr lang="ru-RU" altLang="ru-RU" dirty="0" err="1" smtClean="0">
                <a:solidFill>
                  <a:srgbClr val="0000CC"/>
                </a:solidFill>
              </a:rPr>
              <a:t>вивчення</a:t>
            </a:r>
            <a:r>
              <a:rPr lang="ru-RU" altLang="ru-RU" dirty="0" smtClean="0">
                <a:solidFill>
                  <a:srgbClr val="0000CC"/>
                </a:solidFill>
              </a:rPr>
              <a:t> </a:t>
            </a:r>
            <a:r>
              <a:rPr lang="ru-RU" altLang="ru-RU" dirty="0" err="1" smtClean="0">
                <a:solidFill>
                  <a:srgbClr val="0000CC"/>
                </a:solidFill>
              </a:rPr>
              <a:t>точних</a:t>
            </a:r>
            <a:r>
              <a:rPr lang="ru-RU" altLang="ru-RU" dirty="0" smtClean="0">
                <a:solidFill>
                  <a:srgbClr val="0000CC"/>
                </a:solidFill>
              </a:rPr>
              <a:t> наук, </a:t>
            </a:r>
            <a:r>
              <a:rPr lang="ru-RU" altLang="ru-RU" dirty="0" err="1" smtClean="0">
                <a:solidFill>
                  <a:srgbClr val="0000CC"/>
                </a:solidFill>
              </a:rPr>
              <a:t>виховує</a:t>
            </a:r>
            <a:r>
              <a:rPr lang="ru-RU" altLang="ru-RU" dirty="0" smtClean="0">
                <a:solidFill>
                  <a:srgbClr val="0000CC"/>
                </a:solidFill>
              </a:rPr>
              <a:t> культуру </a:t>
            </a:r>
            <a:r>
              <a:rPr lang="ru-RU" altLang="ru-RU" dirty="0" err="1" smtClean="0">
                <a:solidFill>
                  <a:srgbClr val="0000CC"/>
                </a:solidFill>
              </a:rPr>
              <a:t>інженерного</a:t>
            </a:r>
            <a:r>
              <a:rPr lang="ru-RU" altLang="ru-RU" dirty="0" smtClean="0">
                <a:solidFill>
                  <a:srgbClr val="0000CC"/>
                </a:solidFill>
              </a:rPr>
              <a:t> </a:t>
            </a:r>
            <a:r>
              <a:rPr lang="ru-RU" altLang="ru-RU" dirty="0" err="1" smtClean="0">
                <a:solidFill>
                  <a:srgbClr val="0000CC"/>
                </a:solidFill>
              </a:rPr>
              <a:t>мислення</a:t>
            </a:r>
            <a:r>
              <a:rPr lang="ru-RU" altLang="ru-RU" dirty="0" smtClean="0">
                <a:solidFill>
                  <a:srgbClr val="0000CC"/>
                </a:solidFill>
              </a:rPr>
              <a:t>.</a:t>
            </a:r>
            <a:endParaRPr lang="ru-RU" altLang="ru-RU" dirty="0">
              <a:solidFill>
                <a:srgbClr val="0000CC"/>
              </a:solidFill>
            </a:endParaRPr>
          </a:p>
        </p:txBody>
      </p:sp>
      <p:pic>
        <p:nvPicPr>
          <p:cNvPr id="8" name="Picture 3" descr="D:\Фото 2016\18-19\Стрим\Єрьоменко заняття 2019\Новая папка (2)\47 — копия.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254000" y="1928802"/>
            <a:ext cx="1890000" cy="420978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928662" y="-142899"/>
            <a:ext cx="5616695" cy="1785950"/>
          </a:xfrm>
        </p:spPr>
        <p:txBody>
          <a:bodyPr>
            <a:normAutofit fontScale="90000"/>
          </a:bodyPr>
          <a:lstStyle/>
          <a:p>
            <a:r>
              <a:rPr lang="uk-UA" sz="2800" b="1" dirty="0" smtClean="0">
                <a:solidFill>
                  <a:srgbClr val="0000FF"/>
                </a:solidFill>
                <a:effectLst>
                  <a:outerShdw blurRad="38100" dist="38100" dir="2700000" algn="tl">
                    <a:srgbClr val="C0C0C0"/>
                  </a:outerShdw>
                </a:effectLst>
                <a:latin typeface="Bookman Old Style" pitchFamily="18" charset="0"/>
              </a:rPr>
              <a:t>карта – схема</a:t>
            </a:r>
            <a:br>
              <a:rPr lang="uk-UA" sz="2800" b="1" dirty="0" smtClean="0">
                <a:solidFill>
                  <a:srgbClr val="0000FF"/>
                </a:solidFill>
                <a:effectLst>
                  <a:outerShdw blurRad="38100" dist="38100" dir="2700000" algn="tl">
                    <a:srgbClr val="C0C0C0"/>
                  </a:outerShdw>
                </a:effectLst>
                <a:latin typeface="Bookman Old Style" pitchFamily="18" charset="0"/>
              </a:rPr>
            </a:br>
            <a:r>
              <a:rPr lang="uk-UA" sz="2800" b="1" dirty="0" smtClean="0">
                <a:solidFill>
                  <a:srgbClr val="0000FF"/>
                </a:solidFill>
                <a:effectLst>
                  <a:outerShdw blurRad="38100" dist="38100" dir="2700000" algn="tl">
                    <a:srgbClr val="C0C0C0"/>
                  </a:outerShdw>
                </a:effectLst>
                <a:latin typeface="Bookman Old Style" pitchFamily="18" charset="0"/>
              </a:rPr>
              <a:t> для конструювання</a:t>
            </a:r>
            <a:br>
              <a:rPr lang="uk-UA" sz="2800" b="1" dirty="0" smtClean="0">
                <a:solidFill>
                  <a:srgbClr val="0000FF"/>
                </a:solidFill>
                <a:effectLst>
                  <a:outerShdw blurRad="38100" dist="38100" dir="2700000" algn="tl">
                    <a:srgbClr val="C0C0C0"/>
                  </a:outerShdw>
                </a:effectLst>
                <a:latin typeface="Bookman Old Style" pitchFamily="18" charset="0"/>
              </a:rPr>
            </a:br>
            <a:r>
              <a:rPr lang="uk-UA" sz="2800" b="1" dirty="0" smtClean="0">
                <a:solidFill>
                  <a:srgbClr val="0000FF"/>
                </a:solidFill>
                <a:effectLst>
                  <a:outerShdw blurRad="38100" dist="38100" dir="2700000" algn="tl">
                    <a:srgbClr val="C0C0C0"/>
                  </a:outerShdw>
                </a:effectLst>
                <a:latin typeface="Bookman Old Style" pitchFamily="18" charset="0"/>
              </a:rPr>
              <a:t>інтегрованого заняття</a:t>
            </a:r>
            <a:br>
              <a:rPr lang="uk-UA" sz="2800" b="1" dirty="0" smtClean="0">
                <a:solidFill>
                  <a:srgbClr val="0000FF"/>
                </a:solidFill>
                <a:effectLst>
                  <a:outerShdw blurRad="38100" dist="38100" dir="2700000" algn="tl">
                    <a:srgbClr val="C0C0C0"/>
                  </a:outerShdw>
                </a:effectLst>
                <a:latin typeface="Bookman Old Style" pitchFamily="18" charset="0"/>
              </a:rPr>
            </a:br>
            <a:r>
              <a:rPr lang="uk-UA" sz="2800" b="1" dirty="0" smtClean="0">
                <a:solidFill>
                  <a:srgbClr val="0000FF"/>
                </a:solidFill>
                <a:effectLst>
                  <a:outerShdw blurRad="38100" dist="38100" dir="2700000" algn="tl">
                    <a:srgbClr val="C0C0C0"/>
                  </a:outerShdw>
                </a:effectLst>
                <a:latin typeface="Bookman Old Style" pitchFamily="18" charset="0"/>
              </a:rPr>
              <a:t> (освітньої ситуації)</a:t>
            </a:r>
            <a:endParaRPr lang="ru-RU" sz="2800" dirty="0"/>
          </a:p>
        </p:txBody>
      </p:sp>
      <p:graphicFrame>
        <p:nvGraphicFramePr>
          <p:cNvPr id="4" name="Содержимое 3"/>
          <p:cNvGraphicFramePr>
            <a:graphicFrameLocks noGrp="1"/>
          </p:cNvGraphicFramePr>
          <p:nvPr>
            <p:ph sz="quarter" idx="4294967295"/>
          </p:nvPr>
        </p:nvGraphicFramePr>
        <p:xfrm>
          <a:off x="1357288" y="2286000"/>
          <a:ext cx="7072368" cy="4023360"/>
        </p:xfrm>
        <a:graphic>
          <a:graphicData uri="http://schemas.openxmlformats.org/drawingml/2006/table">
            <a:tbl>
              <a:tblPr firstRow="1" bandRow="1">
                <a:tableStyleId>{5C22544A-7EE6-4342-B048-85BDC9FD1C3A}</a:tableStyleId>
              </a:tblPr>
              <a:tblGrid>
                <a:gridCol w="1768092">
                  <a:extLst>
                    <a:ext uri="{9D8B030D-6E8A-4147-A177-3AD203B41FA5}">
                      <a16:colId xmlns:a16="http://schemas.microsoft.com/office/drawing/2014/main" xmlns="" val="20000"/>
                    </a:ext>
                  </a:extLst>
                </a:gridCol>
                <a:gridCol w="1768092">
                  <a:extLst>
                    <a:ext uri="{9D8B030D-6E8A-4147-A177-3AD203B41FA5}">
                      <a16:colId xmlns:a16="http://schemas.microsoft.com/office/drawing/2014/main" xmlns="" val="20001"/>
                    </a:ext>
                  </a:extLst>
                </a:gridCol>
                <a:gridCol w="1768092">
                  <a:extLst>
                    <a:ext uri="{9D8B030D-6E8A-4147-A177-3AD203B41FA5}">
                      <a16:colId xmlns:a16="http://schemas.microsoft.com/office/drawing/2014/main" xmlns="" val="20002"/>
                    </a:ext>
                  </a:extLst>
                </a:gridCol>
                <a:gridCol w="1768092">
                  <a:extLst>
                    <a:ext uri="{9D8B030D-6E8A-4147-A177-3AD203B41FA5}">
                      <a16:colId xmlns:a16="http://schemas.microsoft.com/office/drawing/2014/main" xmlns="" val="20003"/>
                    </a:ext>
                  </a:extLst>
                </a:gridCol>
              </a:tblGrid>
              <a:tr h="1414462">
                <a:tc>
                  <a:txBody>
                    <a:bodyPr/>
                    <a:lstStyle/>
                    <a:p>
                      <a:r>
                        <a:rPr lang="uk-UA" dirty="0" smtClean="0">
                          <a:solidFill>
                            <a:schemeClr val="tx1"/>
                          </a:solidFill>
                        </a:rPr>
                        <a:t>Тема:</a:t>
                      </a:r>
                    </a:p>
                  </a:txBody>
                  <a:tcPr marL="68580" marR="68580"/>
                </a:tc>
                <a:tc>
                  <a:txBody>
                    <a:bodyPr/>
                    <a:lstStyle/>
                    <a:p>
                      <a:r>
                        <a:rPr lang="uk-UA" dirty="0" smtClean="0">
                          <a:solidFill>
                            <a:schemeClr val="tx1"/>
                          </a:solidFill>
                        </a:rPr>
                        <a:t>Мета:</a:t>
                      </a:r>
                      <a:endParaRPr lang="ru-RU" dirty="0">
                        <a:solidFill>
                          <a:schemeClr val="tx1"/>
                        </a:solidFill>
                      </a:endParaRPr>
                    </a:p>
                  </a:txBody>
                  <a:tcPr marL="68580" marR="68580"/>
                </a:tc>
                <a:tc>
                  <a:txBody>
                    <a:bodyPr/>
                    <a:lstStyle/>
                    <a:p>
                      <a:r>
                        <a:rPr lang="uk-UA" sz="1800" b="1" kern="1200" dirty="0" smtClean="0">
                          <a:solidFill>
                            <a:schemeClr val="tx1"/>
                          </a:solidFill>
                          <a:latin typeface="+mn-lt"/>
                          <a:ea typeface="+mn-ea"/>
                          <a:cs typeface="+mn-cs"/>
                        </a:rPr>
                        <a:t>Освітній  напрям  </a:t>
                      </a:r>
                      <a:r>
                        <a:rPr lang="uk-UA" sz="1800" b="1" kern="1200" dirty="0" smtClean="0">
                          <a:solidFill>
                            <a:srgbClr val="0000CC"/>
                          </a:solidFill>
                          <a:latin typeface="+mn-lt"/>
                          <a:ea typeface="+mn-ea"/>
                          <a:cs typeface="+mn-cs"/>
                        </a:rPr>
                        <a:t>“ПРИРОДНИЧІ  НАУКИ”,  </a:t>
                      </a:r>
                      <a:r>
                        <a:rPr lang="uk-UA" sz="1800" b="1" kern="1200" dirty="0" smtClean="0">
                          <a:solidFill>
                            <a:schemeClr val="tx1"/>
                          </a:solidFill>
                          <a:latin typeface="+mn-lt"/>
                          <a:ea typeface="+mn-ea"/>
                          <a:cs typeface="+mn-cs"/>
                        </a:rPr>
                        <a:t>або Подорож Всесвітом</a:t>
                      </a:r>
                      <a:endParaRPr lang="ru-RU" dirty="0">
                        <a:solidFill>
                          <a:schemeClr val="tx1"/>
                        </a:solidFill>
                      </a:endParaRP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800" b="1" kern="1200" dirty="0" smtClean="0">
                          <a:solidFill>
                            <a:schemeClr val="tx1"/>
                          </a:solidFill>
                          <a:latin typeface="+mn-lt"/>
                          <a:ea typeface="+mn-ea"/>
                          <a:cs typeface="+mn-cs"/>
                        </a:rPr>
                        <a:t>Освітній  напрям  </a:t>
                      </a:r>
                      <a:r>
                        <a:rPr lang="uk-UA" sz="1800" b="1" kern="1200" dirty="0" smtClean="0">
                          <a:solidFill>
                            <a:srgbClr val="0000CC"/>
                          </a:solidFill>
                          <a:latin typeface="+mn-lt"/>
                          <a:ea typeface="+mn-ea"/>
                          <a:cs typeface="+mn-cs"/>
                        </a:rPr>
                        <a:t>“ТЕХНОЛОГІЇ”,  </a:t>
                      </a:r>
                      <a:r>
                        <a:rPr lang="uk-UA" sz="1800" b="1" kern="1200" dirty="0" smtClean="0">
                          <a:solidFill>
                            <a:schemeClr val="tx1"/>
                          </a:solidFill>
                          <a:latin typeface="+mn-lt"/>
                          <a:ea typeface="+mn-ea"/>
                          <a:cs typeface="+mn-cs"/>
                        </a:rPr>
                        <a:t>або Таємничі перетворення</a:t>
                      </a:r>
                    </a:p>
                    <a:p>
                      <a:pPr marL="0" marR="0" indent="0" algn="l" defTabSz="914400" rtl="0" eaLnBrk="1" fontAlgn="auto" latinLnBrk="0" hangingPunct="1">
                        <a:lnSpc>
                          <a:spcPct val="100000"/>
                        </a:lnSpc>
                        <a:spcBef>
                          <a:spcPts val="0"/>
                        </a:spcBef>
                        <a:spcAft>
                          <a:spcPts val="0"/>
                        </a:spcAft>
                        <a:buClrTx/>
                        <a:buSzTx/>
                        <a:buFontTx/>
                        <a:buNone/>
                        <a:tabLst/>
                        <a:defRPr/>
                      </a:pPr>
                      <a:endParaRPr lang="uk-UA" sz="1800" b="1" kern="1200" dirty="0" smtClean="0">
                        <a:solidFill>
                          <a:schemeClr val="lt1"/>
                        </a:solidFill>
                        <a:latin typeface="+mn-lt"/>
                        <a:ea typeface="+mn-ea"/>
                        <a:cs typeface="+mn-cs"/>
                      </a:endParaRPr>
                    </a:p>
                  </a:txBody>
                  <a:tcPr marL="68580" marR="68580"/>
                </a:tc>
                <a:extLst>
                  <a:ext uri="{0D108BD9-81ED-4DB2-BD59-A6C34878D82A}">
                    <a16:rowId xmlns:a16="http://schemas.microsoft.com/office/drawing/2014/main" xmlns="" val="10000"/>
                  </a:ext>
                </a:extLst>
              </a:tr>
              <a:tr h="1800224">
                <a:tc>
                  <a:txBody>
                    <a:bodyPr/>
                    <a:lstStyle/>
                    <a:p>
                      <a:r>
                        <a:rPr lang="uk-UA" sz="1800" b="1" kern="1200" dirty="0" smtClean="0">
                          <a:solidFill>
                            <a:schemeClr val="dk1"/>
                          </a:solidFill>
                          <a:latin typeface="+mn-lt"/>
                          <a:ea typeface="+mn-ea"/>
                          <a:cs typeface="+mn-cs"/>
                        </a:rPr>
                        <a:t>Освітній  напрям</a:t>
                      </a:r>
                      <a:r>
                        <a:rPr lang="uk-UA" sz="1800" kern="1200" dirty="0" smtClean="0">
                          <a:solidFill>
                            <a:schemeClr val="dk1"/>
                          </a:solidFill>
                          <a:latin typeface="+mn-lt"/>
                          <a:ea typeface="+mn-ea"/>
                          <a:cs typeface="+mn-cs"/>
                        </a:rPr>
                        <a:t>  </a:t>
                      </a:r>
                      <a:r>
                        <a:rPr lang="uk-UA" sz="1800" b="1" kern="1200" dirty="0" smtClean="0">
                          <a:solidFill>
                            <a:srgbClr val="0000CC"/>
                          </a:solidFill>
                          <a:latin typeface="+mn-lt"/>
                          <a:ea typeface="+mn-ea"/>
                          <a:cs typeface="+mn-cs"/>
                        </a:rPr>
                        <a:t>“ЧИТАННЯ  І  ПИСЬМО”,  </a:t>
                      </a:r>
                      <a:r>
                        <a:rPr lang="uk-UA" sz="1800" kern="1200" dirty="0" smtClean="0">
                          <a:solidFill>
                            <a:schemeClr val="dk1"/>
                          </a:solidFill>
                          <a:latin typeface="+mn-lt"/>
                          <a:ea typeface="+mn-ea"/>
                          <a:cs typeface="+mn-cs"/>
                        </a:rPr>
                        <a:t>або Мандрівка до Країни Слів</a:t>
                      </a:r>
                      <a:endParaRPr lang="ru-RU" dirty="0"/>
                    </a:p>
                  </a:txBody>
                  <a:tcPr marL="68580" marR="68580"/>
                </a:tc>
                <a:tc>
                  <a:txBody>
                    <a:bodyPr/>
                    <a:lstStyle/>
                    <a:p>
                      <a:r>
                        <a:rPr lang="uk-UA" sz="1800" b="1" kern="1200" dirty="0" smtClean="0">
                          <a:solidFill>
                            <a:schemeClr val="dk1"/>
                          </a:solidFill>
                          <a:latin typeface="+mn-lt"/>
                          <a:ea typeface="+mn-ea"/>
                          <a:cs typeface="+mn-cs"/>
                        </a:rPr>
                        <a:t>Освітній  напрям</a:t>
                      </a:r>
                      <a:r>
                        <a:rPr lang="uk-UA" sz="1800" kern="1200" dirty="0" smtClean="0">
                          <a:solidFill>
                            <a:schemeClr val="dk1"/>
                          </a:solidFill>
                          <a:latin typeface="+mn-lt"/>
                          <a:ea typeface="+mn-ea"/>
                          <a:cs typeface="+mn-cs"/>
                        </a:rPr>
                        <a:t>  </a:t>
                      </a:r>
                      <a:r>
                        <a:rPr lang="uk-UA" sz="1800" b="1" kern="1200" dirty="0" smtClean="0">
                          <a:solidFill>
                            <a:srgbClr val="0000CC"/>
                          </a:solidFill>
                          <a:latin typeface="+mn-lt"/>
                          <a:ea typeface="+mn-ea"/>
                          <a:cs typeface="+mn-cs"/>
                        </a:rPr>
                        <a:t>“ІНЖИНІРИНҐ”,  </a:t>
                      </a:r>
                      <a:r>
                        <a:rPr lang="uk-UA" sz="1800" kern="1200" dirty="0" smtClean="0">
                          <a:solidFill>
                            <a:schemeClr val="dk1"/>
                          </a:solidFill>
                          <a:latin typeface="+mn-lt"/>
                          <a:ea typeface="+mn-ea"/>
                          <a:cs typeface="+mn-cs"/>
                        </a:rPr>
                        <a:t>або Маленькі винахідники</a:t>
                      </a:r>
                      <a:endParaRPr lang="ru-RU" dirty="0"/>
                    </a:p>
                  </a:txBody>
                  <a:tcPr marL="68580" marR="68580"/>
                </a:tc>
                <a:tc>
                  <a:txBody>
                    <a:bodyPr/>
                    <a:lstStyle/>
                    <a:p>
                      <a:r>
                        <a:rPr lang="uk-UA" sz="1800" b="1" kern="1200" dirty="0" smtClean="0">
                          <a:solidFill>
                            <a:schemeClr val="dk1"/>
                          </a:solidFill>
                          <a:latin typeface="+mn-lt"/>
                          <a:ea typeface="+mn-ea"/>
                          <a:cs typeface="+mn-cs"/>
                        </a:rPr>
                        <a:t>Освітній  напрям</a:t>
                      </a:r>
                      <a:r>
                        <a:rPr lang="uk-UA" sz="1800" kern="1200" dirty="0" smtClean="0">
                          <a:solidFill>
                            <a:schemeClr val="dk1"/>
                          </a:solidFill>
                          <a:latin typeface="+mn-lt"/>
                          <a:ea typeface="+mn-ea"/>
                          <a:cs typeface="+mn-cs"/>
                        </a:rPr>
                        <a:t>  </a:t>
                      </a:r>
                      <a:r>
                        <a:rPr lang="uk-UA" sz="1800" b="1" kern="1200" dirty="0" smtClean="0">
                          <a:solidFill>
                            <a:srgbClr val="0000CC"/>
                          </a:solidFill>
                          <a:latin typeface="+mn-lt"/>
                          <a:ea typeface="+mn-ea"/>
                          <a:cs typeface="+mn-cs"/>
                        </a:rPr>
                        <a:t>“МИСТЕЦТВО”,  </a:t>
                      </a:r>
                      <a:r>
                        <a:rPr lang="uk-UA" sz="1800" kern="1200" dirty="0" smtClean="0">
                          <a:solidFill>
                            <a:schemeClr val="dk1"/>
                          </a:solidFill>
                          <a:latin typeface="+mn-lt"/>
                          <a:ea typeface="+mn-ea"/>
                          <a:cs typeface="+mn-cs"/>
                        </a:rPr>
                        <a:t>або Таємниці Дивосвіту</a:t>
                      </a:r>
                      <a:endParaRPr lang="ru-RU" dirty="0"/>
                    </a:p>
                  </a:txBody>
                  <a:tcPr marL="68580" marR="68580"/>
                </a:tc>
                <a:tc>
                  <a:txBody>
                    <a:bodyPr/>
                    <a:lstStyle/>
                    <a:p>
                      <a:r>
                        <a:rPr lang="uk-UA" sz="1800" b="1" kern="1200" dirty="0" smtClean="0">
                          <a:solidFill>
                            <a:schemeClr val="dk1"/>
                          </a:solidFill>
                          <a:latin typeface="+mn-lt"/>
                          <a:ea typeface="+mn-ea"/>
                          <a:cs typeface="+mn-cs"/>
                        </a:rPr>
                        <a:t>Освітній  напрям</a:t>
                      </a:r>
                      <a:r>
                        <a:rPr lang="uk-UA" sz="1800" kern="1200" dirty="0" smtClean="0">
                          <a:solidFill>
                            <a:schemeClr val="dk1"/>
                          </a:solidFill>
                          <a:latin typeface="+mn-lt"/>
                          <a:ea typeface="+mn-ea"/>
                          <a:cs typeface="+mn-cs"/>
                        </a:rPr>
                        <a:t>  </a:t>
                      </a:r>
                      <a:r>
                        <a:rPr lang="uk-UA" sz="1800" b="1" kern="1200" dirty="0" smtClean="0">
                          <a:solidFill>
                            <a:srgbClr val="0000CC"/>
                          </a:solidFill>
                          <a:latin typeface="+mn-lt"/>
                          <a:ea typeface="+mn-ea"/>
                          <a:cs typeface="+mn-cs"/>
                        </a:rPr>
                        <a:t>“МАТЕМАТИКА.  ЛОГІКА”,  </a:t>
                      </a:r>
                      <a:r>
                        <a:rPr lang="uk-UA" sz="1800" kern="1200" dirty="0" smtClean="0">
                          <a:solidFill>
                            <a:schemeClr val="dk1"/>
                          </a:solidFill>
                          <a:latin typeface="+mn-lt"/>
                          <a:ea typeface="+mn-ea"/>
                          <a:cs typeface="+mn-cs"/>
                        </a:rPr>
                        <a:t>або Пізнаємо красу чисел і геометричних фігур</a:t>
                      </a:r>
                    </a:p>
                  </a:txBody>
                  <a:tcPr marL="68580" marR="68580"/>
                </a:tc>
                <a:extLst>
                  <a:ext uri="{0D108BD9-81ED-4DB2-BD59-A6C34878D82A}">
                    <a16:rowId xmlns:a16="http://schemas.microsoft.com/office/drawing/2014/main" xmlns="" val="10001"/>
                  </a:ext>
                </a:extLst>
              </a:tr>
            </a:tbl>
          </a:graphicData>
        </a:graphic>
      </p:graphicFrame>
      <p:pic>
        <p:nvPicPr>
          <p:cNvPr id="5" name="Объект 4"/>
          <p:cNvPicPr>
            <a:picLocks noChangeAspect="1"/>
          </p:cNvPicPr>
          <p:nvPr/>
        </p:nvPicPr>
        <p:blipFill>
          <a:blip r:embed="rId3"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656617" y="184731"/>
            <a:ext cx="2487383" cy="181551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928661" y="1"/>
            <a:ext cx="5929355" cy="1000107"/>
          </a:xfrm>
        </p:spPr>
        <p:txBody>
          <a:bodyPr>
            <a:normAutofit/>
          </a:bodyPr>
          <a:lstStyle/>
          <a:p>
            <a:r>
              <a:rPr lang="uk-UA" sz="2400" b="1" dirty="0">
                <a:solidFill>
                  <a:srgbClr val="0000FF"/>
                </a:solidFill>
                <a:effectLst>
                  <a:outerShdw blurRad="38100" dist="38100" dir="2700000" algn="tl">
                    <a:srgbClr val="C0C0C0"/>
                  </a:outerShdw>
                </a:effectLst>
                <a:latin typeface="Bookman Old Style" pitchFamily="18" charset="0"/>
              </a:rPr>
              <a:t>Закономірності </a:t>
            </a:r>
            <a:br>
              <a:rPr lang="uk-UA" sz="2400" b="1" dirty="0">
                <a:solidFill>
                  <a:srgbClr val="0000FF"/>
                </a:solidFill>
                <a:effectLst>
                  <a:outerShdw blurRad="38100" dist="38100" dir="2700000" algn="tl">
                    <a:srgbClr val="C0C0C0"/>
                  </a:outerShdw>
                </a:effectLst>
                <a:latin typeface="Bookman Old Style" pitchFamily="18" charset="0"/>
              </a:rPr>
            </a:br>
            <a:r>
              <a:rPr lang="uk-UA" sz="2400" b="1" dirty="0">
                <a:solidFill>
                  <a:srgbClr val="0000FF"/>
                </a:solidFill>
                <a:effectLst>
                  <a:outerShdw blurRad="38100" dist="38100" dir="2700000" algn="tl">
                    <a:srgbClr val="C0C0C0"/>
                  </a:outerShdw>
                </a:effectLst>
                <a:latin typeface="Bookman Old Style" pitchFamily="18" charset="0"/>
              </a:rPr>
              <a:t>інтеґрованого заняття:</a:t>
            </a:r>
            <a:endParaRPr lang="ru-RU" sz="2400" dirty="0"/>
          </a:p>
        </p:txBody>
      </p:sp>
      <p:sp>
        <p:nvSpPr>
          <p:cNvPr id="3" name="Объект 2"/>
          <p:cNvSpPr>
            <a:spLocks noGrp="1"/>
          </p:cNvSpPr>
          <p:nvPr>
            <p:ph sz="quarter" idx="4294967295"/>
          </p:nvPr>
        </p:nvSpPr>
        <p:spPr>
          <a:xfrm>
            <a:off x="857224" y="928669"/>
            <a:ext cx="4143404" cy="5929331"/>
          </a:xfrm>
          <a:prstGeom prst="rect">
            <a:avLst/>
          </a:prstGeom>
        </p:spPr>
        <p:txBody>
          <a:bodyPr/>
          <a:lstStyle/>
          <a:p>
            <a:pPr marL="342900" lvl="0" indent="-342900" eaLnBrk="0" fontAlgn="base" hangingPunct="0">
              <a:lnSpc>
                <a:spcPct val="90000"/>
              </a:lnSpc>
              <a:spcBef>
                <a:spcPct val="20000"/>
              </a:spcBef>
              <a:spcAft>
                <a:spcPct val="0"/>
              </a:spcAft>
              <a:buClrTx/>
              <a:buFontTx/>
              <a:buChar char="•"/>
            </a:pPr>
            <a:r>
              <a:rPr lang="uk-UA" sz="2400" kern="0" cap="none" dirty="0">
                <a:solidFill>
                  <a:srgbClr val="000000"/>
                </a:solidFill>
                <a:latin typeface="Arial"/>
                <a:cs typeface="Arial"/>
              </a:rPr>
              <a:t>усе підкорено авторському задуму; </a:t>
            </a:r>
          </a:p>
          <a:p>
            <a:pPr marL="342900" lvl="0" indent="-342900" eaLnBrk="0" fontAlgn="base" hangingPunct="0">
              <a:lnSpc>
                <a:spcPct val="90000"/>
              </a:lnSpc>
              <a:spcBef>
                <a:spcPct val="20000"/>
              </a:spcBef>
              <a:spcAft>
                <a:spcPct val="0"/>
              </a:spcAft>
              <a:buClrTx/>
              <a:buFontTx/>
              <a:buChar char="•"/>
            </a:pPr>
            <a:r>
              <a:rPr lang="uk-UA" sz="2400" kern="0" cap="none" dirty="0">
                <a:solidFill>
                  <a:srgbClr val="000000"/>
                </a:solidFill>
                <a:latin typeface="Arial"/>
                <a:cs typeface="Arial"/>
              </a:rPr>
              <a:t>об’єднується основною думкою (стрижень заняття); </a:t>
            </a:r>
          </a:p>
          <a:p>
            <a:pPr marL="342900" lvl="0" indent="-342900" eaLnBrk="0" fontAlgn="base" hangingPunct="0">
              <a:lnSpc>
                <a:spcPct val="90000"/>
              </a:lnSpc>
              <a:spcBef>
                <a:spcPct val="20000"/>
              </a:spcBef>
              <a:spcAft>
                <a:spcPct val="0"/>
              </a:spcAft>
              <a:buClrTx/>
              <a:buFontTx/>
              <a:buChar char="•"/>
            </a:pPr>
            <a:r>
              <a:rPr lang="uk-UA" sz="2400" kern="0" cap="none" dirty="0">
                <a:solidFill>
                  <a:srgbClr val="000000"/>
                </a:solidFill>
                <a:latin typeface="Arial"/>
                <a:cs typeface="Arial"/>
              </a:rPr>
              <a:t>складає єдине ціле, етапи заняття — це фраґменти цілого; </a:t>
            </a:r>
          </a:p>
          <a:p>
            <a:pPr marL="342900" lvl="0" indent="-342900" eaLnBrk="0" fontAlgn="base" hangingPunct="0">
              <a:lnSpc>
                <a:spcPct val="90000"/>
              </a:lnSpc>
              <a:spcBef>
                <a:spcPct val="20000"/>
              </a:spcBef>
              <a:spcAft>
                <a:spcPct val="0"/>
              </a:spcAft>
              <a:buClrTx/>
              <a:buFontTx/>
              <a:buChar char="•"/>
            </a:pPr>
            <a:r>
              <a:rPr lang="uk-UA" sz="2400" kern="0" cap="none" dirty="0">
                <a:solidFill>
                  <a:srgbClr val="000000"/>
                </a:solidFill>
                <a:latin typeface="Arial"/>
                <a:cs typeface="Arial"/>
              </a:rPr>
              <a:t>етапи і компоненти заняття перебувають у логіко-структурній залежності; </a:t>
            </a:r>
          </a:p>
          <a:p>
            <a:pPr marL="342900" lvl="0" indent="-342900" eaLnBrk="0" fontAlgn="base" hangingPunct="0">
              <a:lnSpc>
                <a:spcPct val="90000"/>
              </a:lnSpc>
              <a:spcBef>
                <a:spcPct val="20000"/>
              </a:spcBef>
              <a:spcAft>
                <a:spcPct val="0"/>
              </a:spcAft>
              <a:buClrTx/>
              <a:buFontTx/>
              <a:buChar char="•"/>
            </a:pPr>
            <a:r>
              <a:rPr lang="uk-UA" sz="2400" kern="0" cap="none" dirty="0">
                <a:solidFill>
                  <a:srgbClr val="000000"/>
                </a:solidFill>
                <a:latin typeface="Arial"/>
                <a:cs typeface="Arial"/>
              </a:rPr>
              <a:t>обраний для заняття дидактичний матеріал відповідає задуму. </a:t>
            </a:r>
            <a:endParaRPr lang="ru-RU" sz="2400" kern="0" cap="none" dirty="0">
              <a:solidFill>
                <a:srgbClr val="000000"/>
              </a:solidFill>
              <a:latin typeface="Arial"/>
              <a:cs typeface="Arial"/>
            </a:endParaRPr>
          </a:p>
          <a:p>
            <a:endParaRPr lang="ru-RU" dirty="0"/>
          </a:p>
        </p:txBody>
      </p:sp>
      <p:pic>
        <p:nvPicPr>
          <p:cNvPr id="6" name="Рисунок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03220" y="185459"/>
            <a:ext cx="2046157" cy="3548804"/>
          </a:xfrm>
          <a:prstGeom prst="rect">
            <a:avLst/>
          </a:prstGeom>
          <a:ln>
            <a:noFill/>
          </a:ln>
          <a:effectLst>
            <a:outerShdw blurRad="292100" dist="139700" dir="2700000" algn="tl" rotWithShape="0">
              <a:srgbClr val="333333">
                <a:alpha val="65000"/>
              </a:srgbClr>
            </a:outerShdw>
          </a:effectLst>
        </p:spPr>
      </p:pic>
      <p:pic>
        <p:nvPicPr>
          <p:cNvPr id="5" name="Объект 4"/>
          <p:cNvPicPr>
            <a:picLocks noGrp="1" noChangeAspect="1"/>
          </p:cNvPicPr>
          <p:nvPr>
            <p:ph sz="quarter" idx="4294967295"/>
          </p:nvPr>
        </p:nvPicPr>
        <p:blipFill>
          <a:blip r:embed="rId4" cstate="email">
            <a:extLst>
              <a:ext uri="{28A0092B-C50C-407E-A947-70E740481C1C}">
                <a14:useLocalDpi xmlns:a14="http://schemas.microsoft.com/office/drawing/2010/main"/>
              </a:ext>
            </a:extLst>
          </a:blip>
          <a:stretch>
            <a:fillRect/>
          </a:stretch>
        </p:blipFill>
        <p:spPr>
          <a:xfrm>
            <a:off x="5000628" y="3258000"/>
            <a:ext cx="2690340" cy="360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91024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7" name="Прямокутник 6"/>
          <p:cNvSpPr/>
          <p:nvPr/>
        </p:nvSpPr>
        <p:spPr>
          <a:xfrm>
            <a:off x="642910" y="500042"/>
            <a:ext cx="8358246" cy="1754326"/>
          </a:xfrm>
          <a:prstGeom prst="rect">
            <a:avLst/>
          </a:prstGeom>
          <a:noFill/>
        </p:spPr>
        <p:txBody>
          <a:bodyPr wrap="square" lIns="91440" tIns="45720" rIns="91440" bIns="45720">
            <a:spAutoFit/>
          </a:bodyPr>
          <a:lstStyle/>
          <a:p>
            <a:pPr algn="ctr"/>
            <a:r>
              <a:rPr lang="uk-UA"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Вправа </a:t>
            </a:r>
          </a:p>
          <a:p>
            <a:pPr algn="ctr"/>
            <a:r>
              <a:rPr lang="uk-UA" sz="3600" b="1" i="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uk-UA" sz="3600" b="1" i="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Я сьогодні </a:t>
            </a:r>
            <a:endParaRPr lang="uk-UA" sz="3600" b="1" i="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uk-UA" sz="3600" b="1" i="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та </a:t>
            </a:r>
            <a:r>
              <a:rPr lang="uk-UA" sz="3600" b="1" i="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через десять років»</a:t>
            </a:r>
            <a:endParaRPr lang="uk-UA"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TextBox 7"/>
          <p:cNvSpPr txBox="1"/>
          <p:nvPr/>
        </p:nvSpPr>
        <p:spPr>
          <a:xfrm>
            <a:off x="2071670" y="2643182"/>
            <a:ext cx="6572296"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uk-UA" sz="2400" u="sng" dirty="0"/>
              <a:t>Хід вправи</a:t>
            </a:r>
            <a:r>
              <a:rPr lang="uk-UA" sz="2400" dirty="0"/>
              <a:t>: всі присутні по черзі називають своє ім`я презентують свою </a:t>
            </a:r>
            <a:r>
              <a:rPr lang="uk-UA" sz="2400" dirty="0" smtClean="0"/>
              <a:t>діяльність</a:t>
            </a:r>
            <a:r>
              <a:rPr lang="uk-UA" sz="2400" dirty="0"/>
              <a:t>, захоплення на сьогодні і… через 10 років.</a:t>
            </a:r>
          </a:p>
          <a:p>
            <a:endParaRPr lang="uk-UA"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Заголовок 3"/>
          <p:cNvSpPr>
            <a:spLocks noGrp="1"/>
          </p:cNvSpPr>
          <p:nvPr>
            <p:ph type="title"/>
          </p:nvPr>
        </p:nvSpPr>
        <p:spPr/>
        <p:txBody>
          <a:bodyPr>
            <a:normAutofit fontScale="90000"/>
          </a:bodyPr>
          <a:lstStyle/>
          <a:p>
            <a:r>
              <a:rPr lang="uk-UA" b="1" dirty="0" smtClean="0">
                <a:solidFill>
                  <a:srgbClr val="0000FF"/>
                </a:solidFill>
                <a:effectLst>
                  <a:outerShdw blurRad="38100" dist="38100" dir="2700000" algn="tl">
                    <a:srgbClr val="C0C0C0"/>
                  </a:outerShdw>
                </a:effectLst>
                <a:latin typeface="Bookman Old Style" pitchFamily="18" charset="0"/>
              </a:rPr>
              <a:t>Переваги </a:t>
            </a:r>
            <a:r>
              <a:rPr lang="en-US" b="1" dirty="0" smtClean="0">
                <a:solidFill>
                  <a:srgbClr val="0000FF"/>
                </a:solidFill>
                <a:effectLst>
                  <a:outerShdw blurRad="38100" dist="38100" dir="2700000" algn="tl">
                    <a:srgbClr val="C0C0C0"/>
                  </a:outerShdw>
                </a:effectLst>
                <a:latin typeface="Bookman Old Style" pitchFamily="18" charset="0"/>
              </a:rPr>
              <a:t>STREAM-</a:t>
            </a:r>
            <a:r>
              <a:rPr lang="uk-UA" b="1" dirty="0" smtClean="0">
                <a:solidFill>
                  <a:srgbClr val="0000FF"/>
                </a:solidFill>
                <a:effectLst>
                  <a:outerShdw blurRad="38100" dist="38100" dir="2700000" algn="tl">
                    <a:srgbClr val="C0C0C0"/>
                  </a:outerShdw>
                </a:effectLst>
                <a:latin typeface="Bookman Old Style" pitchFamily="18" charset="0"/>
              </a:rPr>
              <a:t>освіти:</a:t>
            </a:r>
            <a:r>
              <a:rPr lang="uk-UA" dirty="0" smtClean="0"/>
              <a:t/>
            </a:r>
            <a:br>
              <a:rPr lang="uk-UA" dirty="0" smtClean="0"/>
            </a:br>
            <a:endParaRPr lang="ru-RU" dirty="0"/>
          </a:p>
        </p:txBody>
      </p:sp>
      <p:sp>
        <p:nvSpPr>
          <p:cNvPr id="5" name="Содержимое 4"/>
          <p:cNvSpPr>
            <a:spLocks noGrp="1"/>
          </p:cNvSpPr>
          <p:nvPr>
            <p:ph sz="quarter" idx="4294967295"/>
          </p:nvPr>
        </p:nvSpPr>
        <p:spPr>
          <a:xfrm>
            <a:off x="785786" y="1357299"/>
            <a:ext cx="3424846" cy="5241672"/>
          </a:xfrm>
          <a:prstGeom prst="rect">
            <a:avLst/>
          </a:prstGeom>
        </p:spPr>
        <p:txBody>
          <a:bodyPr>
            <a:normAutofit fontScale="55000" lnSpcReduction="20000"/>
          </a:bodyPr>
          <a:lstStyle/>
          <a:p>
            <a:r>
              <a:rPr lang="uk-UA" dirty="0" smtClean="0"/>
              <a:t> Навчання за темами, а не за предметами:   дитина бачить зв’язок між науками.</a:t>
            </a:r>
          </a:p>
          <a:p>
            <a:r>
              <a:rPr lang="uk-UA" dirty="0" smtClean="0"/>
              <a:t>Використання знань у повсякденному житті.</a:t>
            </a:r>
          </a:p>
          <a:p>
            <a:r>
              <a:rPr lang="uk-UA" dirty="0" smtClean="0"/>
              <a:t>Розвиток критичного мислення та вміння вирішувати проблеми.</a:t>
            </a:r>
          </a:p>
          <a:p>
            <a:r>
              <a:rPr lang="uk-UA" dirty="0" smtClean="0"/>
              <a:t>Надання впевненості у власних силах.</a:t>
            </a:r>
          </a:p>
          <a:p>
            <a:r>
              <a:rPr lang="uk-UA" dirty="0" smtClean="0"/>
              <a:t>Комунікація та командна робота.</a:t>
            </a:r>
          </a:p>
          <a:p>
            <a:r>
              <a:rPr lang="uk-UA" dirty="0" smtClean="0"/>
              <a:t>Розвиток інтересу до технічних дисциплін.</a:t>
            </a:r>
          </a:p>
          <a:p>
            <a:r>
              <a:rPr lang="uk-UA" dirty="0" smtClean="0"/>
              <a:t>Креативні та інноваційні підходи до проектів.</a:t>
            </a:r>
          </a:p>
          <a:p>
            <a:r>
              <a:rPr lang="uk-UA" dirty="0" smtClean="0"/>
              <a:t>Підготовка дитини до технологічних інновацій у житті.</a:t>
            </a:r>
          </a:p>
          <a:p>
            <a:endParaRPr lang="ru-RU" dirty="0"/>
          </a:p>
        </p:txBody>
      </p:sp>
      <p:pic>
        <p:nvPicPr>
          <p:cNvPr id="7" name="Содержимое 6" descr="DSCN0081.JPG"/>
          <p:cNvPicPr>
            <a:picLocks noGrp="1" noChangeAspect="1"/>
          </p:cNvPicPr>
          <p:nvPr>
            <p:ph sz="quarter" idx="4294967295"/>
          </p:nvPr>
        </p:nvPicPr>
        <p:blipFill>
          <a:blip r:embed="rId3" cstate="email">
            <a:extLst>
              <a:ext uri="{28A0092B-C50C-407E-A947-70E740481C1C}">
                <a14:useLocalDpi xmlns:a14="http://schemas.microsoft.com/office/drawing/2010/main"/>
              </a:ext>
            </a:extLst>
          </a:blip>
          <a:stretch>
            <a:fillRect/>
          </a:stretch>
        </p:blipFill>
        <p:spPr>
          <a:xfrm>
            <a:off x="5938634" y="1348061"/>
            <a:ext cx="2880000" cy="2880000"/>
          </a:xfrm>
          <a:prstGeom prst="rect">
            <a:avLst/>
          </a:prstGeom>
          <a:ln>
            <a:noFill/>
          </a:ln>
          <a:effectLst>
            <a:outerShdw blurRad="292100" dist="139700" dir="2700000" algn="tl" rotWithShape="0">
              <a:srgbClr val="333333">
                <a:alpha val="65000"/>
              </a:srgbClr>
            </a:outerShdw>
          </a:effectLst>
        </p:spPr>
      </p:pic>
      <p:pic>
        <p:nvPicPr>
          <p:cNvPr id="8" name="Содержимое 6" descr="DSCN007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30378" y="3944447"/>
            <a:ext cx="1899278" cy="2740025"/>
          </a:xfrm>
          <a:prstGeom prst="rect">
            <a:avLst/>
          </a:prstGeom>
          <a:ln>
            <a:noFill/>
          </a:ln>
          <a:effectLst>
            <a:outerShdw blurRad="292100" dist="139700" dir="2700000" algn="tl" rotWithShape="0">
              <a:srgbClr val="333333">
                <a:alpha val="65000"/>
              </a:srgbClr>
            </a:outerShdw>
          </a:effectLst>
        </p:spPr>
      </p:pic>
      <p:pic>
        <p:nvPicPr>
          <p:cNvPr id="2" name="Рисунок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20679" y="3944447"/>
            <a:ext cx="2930906" cy="2914141"/>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normAutofit fontScale="90000"/>
          </a:bodyPr>
          <a:lstStyle/>
          <a:p>
            <a:r>
              <a:rPr lang="uk-UA" sz="2800" b="1" kern="0" cap="none" dirty="0">
                <a:solidFill>
                  <a:srgbClr val="C00000"/>
                </a:solidFill>
                <a:effectLst>
                  <a:outerShdw blurRad="38100" dist="38100" dir="2700000" algn="tl">
                    <a:srgbClr val="C0C0C0"/>
                  </a:outerShdw>
                </a:effectLst>
                <a:latin typeface="Bookman Old Style" pitchFamily="18" charset="0"/>
                <a:cs typeface="Arial"/>
              </a:rPr>
              <a:t>МЕТОДИЧНІ  ЗАСАДИ  </a:t>
            </a:r>
            <a:br>
              <a:rPr lang="uk-UA" sz="2800" b="1" kern="0" cap="none" dirty="0">
                <a:solidFill>
                  <a:srgbClr val="C00000"/>
                </a:solidFill>
                <a:effectLst>
                  <a:outerShdw blurRad="38100" dist="38100" dir="2700000" algn="tl">
                    <a:srgbClr val="C0C0C0"/>
                  </a:outerShdw>
                </a:effectLst>
                <a:latin typeface="Bookman Old Style" pitchFamily="18" charset="0"/>
                <a:cs typeface="Arial"/>
              </a:rPr>
            </a:br>
            <a:r>
              <a:rPr lang="uk-UA" sz="2800" b="1" kern="0" cap="none" dirty="0">
                <a:solidFill>
                  <a:srgbClr val="C00000"/>
                </a:solidFill>
                <a:effectLst>
                  <a:outerShdw blurRad="38100" dist="38100" dir="2700000" algn="tl">
                    <a:srgbClr val="C0C0C0"/>
                  </a:outerShdw>
                </a:effectLst>
                <a:latin typeface="Bookman Old Style" pitchFamily="18" charset="0"/>
                <a:cs typeface="Arial"/>
              </a:rPr>
              <a:t>АЛЬТЕРНАТИВНОЇ  ПРОГРАМИ</a:t>
            </a:r>
            <a:br>
              <a:rPr lang="uk-UA" sz="2800" b="1" kern="0" cap="none" dirty="0">
                <a:solidFill>
                  <a:srgbClr val="C00000"/>
                </a:solidFill>
                <a:effectLst>
                  <a:outerShdw blurRad="38100" dist="38100" dir="2700000" algn="tl">
                    <a:srgbClr val="C0C0C0"/>
                  </a:outerShdw>
                </a:effectLst>
                <a:latin typeface="Bookman Old Style" pitchFamily="18" charset="0"/>
                <a:cs typeface="Arial"/>
              </a:rPr>
            </a:br>
            <a:r>
              <a:rPr lang="uk-UA" sz="2800" b="1" kern="0" cap="none" dirty="0">
                <a:solidFill>
                  <a:srgbClr val="C00000"/>
                </a:solidFill>
                <a:effectLst>
                  <a:outerShdw blurRad="38100" dist="38100" dir="2700000" algn="tl">
                    <a:srgbClr val="C0C0C0"/>
                  </a:outerShdw>
                </a:effectLst>
                <a:latin typeface="Bookman Old Style" pitchFamily="18" charset="0"/>
                <a:cs typeface="Arial"/>
              </a:rPr>
              <a:t>“STREAM-освіта, або Стежинки у Всесвіт”</a:t>
            </a:r>
            <a:endParaRPr lang="ru-RU" dirty="0">
              <a:solidFill>
                <a:srgbClr val="C00000"/>
              </a:solidFill>
            </a:endParaRPr>
          </a:p>
        </p:txBody>
      </p:sp>
      <p:sp>
        <p:nvSpPr>
          <p:cNvPr id="3" name="Объект 2"/>
          <p:cNvSpPr>
            <a:spLocks noGrp="1"/>
          </p:cNvSpPr>
          <p:nvPr>
            <p:ph sz="quarter" idx="4294967295"/>
          </p:nvPr>
        </p:nvSpPr>
        <p:spPr>
          <a:xfrm>
            <a:off x="685330" y="1714489"/>
            <a:ext cx="3829520" cy="4076712"/>
          </a:xfrm>
          <a:prstGeom prst="rect">
            <a:avLst/>
          </a:prstGeom>
        </p:spPr>
        <p:txBody>
          <a:bodyPr>
            <a:noAutofit/>
          </a:bodyPr>
          <a:lstStyle/>
          <a:p>
            <a:pPr lvl="0" indent="-69850" algn="ctr" eaLnBrk="0" fontAlgn="base" hangingPunct="0">
              <a:lnSpc>
                <a:spcPct val="90000"/>
              </a:lnSpc>
              <a:spcBef>
                <a:spcPct val="20000"/>
              </a:spcBef>
              <a:spcAft>
                <a:spcPct val="0"/>
              </a:spcAft>
              <a:buClrTx/>
              <a:buNone/>
            </a:pPr>
            <a:r>
              <a:rPr lang="uk-UA" sz="2400" b="1" kern="0" cap="none" dirty="0">
                <a:solidFill>
                  <a:srgbClr val="0000FF"/>
                </a:solidFill>
                <a:latin typeface="Bookman Old Style" pitchFamily="18" charset="0"/>
                <a:cs typeface="Arial"/>
              </a:rPr>
              <a:t>Види дитячої діяльності  </a:t>
            </a:r>
            <a:r>
              <a:rPr lang="uk-UA" sz="2400" b="1" kern="0" cap="none" dirty="0" smtClean="0">
                <a:solidFill>
                  <a:srgbClr val="0000FF"/>
                </a:solidFill>
                <a:latin typeface="Bookman Old Style" pitchFamily="18" charset="0"/>
                <a:cs typeface="Arial"/>
              </a:rPr>
              <a:t> </a:t>
            </a:r>
            <a:r>
              <a:rPr lang="uk-UA" sz="2400" b="1" kern="0" cap="none" dirty="0">
                <a:solidFill>
                  <a:srgbClr val="0000FF"/>
                </a:solidFill>
                <a:latin typeface="Bookman Old Style" pitchFamily="18" charset="0"/>
                <a:cs typeface="Arial"/>
              </a:rPr>
              <a:t>за  програмою:</a:t>
            </a:r>
          </a:p>
          <a:p>
            <a:pPr marL="342900" lvl="0" indent="-342900" eaLnBrk="0" fontAlgn="base" hangingPunct="0">
              <a:lnSpc>
                <a:spcPct val="90000"/>
              </a:lnSpc>
              <a:spcBef>
                <a:spcPct val="20000"/>
              </a:spcBef>
              <a:spcAft>
                <a:spcPct val="0"/>
              </a:spcAft>
              <a:buClrTx/>
              <a:buFontTx/>
              <a:buChar char="•"/>
            </a:pPr>
            <a:r>
              <a:rPr lang="uk-UA" sz="2000" kern="0" cap="none" dirty="0">
                <a:solidFill>
                  <a:srgbClr val="000000"/>
                </a:solidFill>
                <a:latin typeface="Bookman Old Style" pitchFamily="18" charset="0"/>
                <a:cs typeface="Arial"/>
              </a:rPr>
              <a:t>ігрова;</a:t>
            </a:r>
          </a:p>
          <a:p>
            <a:pPr marL="342900" lvl="0" indent="-342900" eaLnBrk="0" fontAlgn="base" hangingPunct="0">
              <a:lnSpc>
                <a:spcPct val="90000"/>
              </a:lnSpc>
              <a:spcBef>
                <a:spcPct val="20000"/>
              </a:spcBef>
              <a:spcAft>
                <a:spcPct val="0"/>
              </a:spcAft>
              <a:buClrTx/>
              <a:buFontTx/>
              <a:buChar char="•"/>
            </a:pPr>
            <a:r>
              <a:rPr lang="uk-UA" sz="2000" kern="0" cap="none" dirty="0">
                <a:solidFill>
                  <a:srgbClr val="000000"/>
                </a:solidFill>
                <a:latin typeface="Bookman Old Style" pitchFamily="18" charset="0"/>
                <a:cs typeface="Arial"/>
              </a:rPr>
              <a:t>комунікативна;</a:t>
            </a:r>
          </a:p>
          <a:p>
            <a:pPr marL="342900" lvl="0" indent="-342900" eaLnBrk="0" fontAlgn="base" hangingPunct="0">
              <a:lnSpc>
                <a:spcPct val="90000"/>
              </a:lnSpc>
              <a:spcBef>
                <a:spcPct val="20000"/>
              </a:spcBef>
              <a:spcAft>
                <a:spcPct val="0"/>
              </a:spcAft>
              <a:buClrTx/>
              <a:buFontTx/>
              <a:buChar char="•"/>
            </a:pPr>
            <a:r>
              <a:rPr lang="uk-UA" sz="2000" kern="0" cap="none" dirty="0" err="1">
                <a:solidFill>
                  <a:srgbClr val="000000"/>
                </a:solidFill>
                <a:latin typeface="Bookman Old Style" pitchFamily="18" charset="0"/>
                <a:cs typeface="Arial"/>
              </a:rPr>
              <a:t>пізнавально</a:t>
            </a:r>
            <a:r>
              <a:rPr lang="uk-UA" sz="2000" kern="0" cap="none" dirty="0">
                <a:solidFill>
                  <a:srgbClr val="000000"/>
                </a:solidFill>
                <a:latin typeface="Bookman Old Style" pitchFamily="18" charset="0"/>
                <a:cs typeface="Arial"/>
              </a:rPr>
              <a:t>-дослідницька;</a:t>
            </a:r>
          </a:p>
          <a:p>
            <a:pPr marL="342900" lvl="0" indent="-342900" eaLnBrk="0" fontAlgn="base" hangingPunct="0">
              <a:lnSpc>
                <a:spcPct val="90000"/>
              </a:lnSpc>
              <a:spcBef>
                <a:spcPct val="20000"/>
              </a:spcBef>
              <a:spcAft>
                <a:spcPct val="0"/>
              </a:spcAft>
              <a:buClrTx/>
              <a:buFontTx/>
              <a:buChar char="•"/>
            </a:pPr>
            <a:r>
              <a:rPr lang="uk-UA" sz="2000" kern="0" cap="none" dirty="0">
                <a:solidFill>
                  <a:srgbClr val="000000"/>
                </a:solidFill>
                <a:latin typeface="Bookman Old Style" pitchFamily="18" charset="0"/>
                <a:cs typeface="Arial"/>
              </a:rPr>
              <a:t>конструювання з різного матеріалу;</a:t>
            </a:r>
          </a:p>
          <a:p>
            <a:pPr marL="342900" lvl="0" indent="-342900" eaLnBrk="0" fontAlgn="base" hangingPunct="0">
              <a:lnSpc>
                <a:spcPct val="90000"/>
              </a:lnSpc>
              <a:spcBef>
                <a:spcPct val="20000"/>
              </a:spcBef>
              <a:spcAft>
                <a:spcPct val="0"/>
              </a:spcAft>
              <a:buClrTx/>
              <a:buFontTx/>
              <a:buChar char="•"/>
            </a:pPr>
            <a:r>
              <a:rPr lang="uk-UA" sz="2000" kern="0" cap="none" dirty="0">
                <a:solidFill>
                  <a:srgbClr val="000000"/>
                </a:solidFill>
                <a:latin typeface="Bookman Old Style" pitchFamily="18" charset="0"/>
                <a:cs typeface="Arial"/>
              </a:rPr>
              <a:t>сприйняття художньої літератури та фольклору;</a:t>
            </a:r>
          </a:p>
          <a:p>
            <a:pPr marL="342900" lvl="0" indent="-342900" eaLnBrk="0" fontAlgn="base" hangingPunct="0">
              <a:lnSpc>
                <a:spcPct val="90000"/>
              </a:lnSpc>
              <a:spcBef>
                <a:spcPct val="20000"/>
              </a:spcBef>
              <a:spcAft>
                <a:spcPct val="0"/>
              </a:spcAft>
              <a:buClrTx/>
              <a:buFontTx/>
              <a:buChar char="•"/>
            </a:pPr>
            <a:r>
              <a:rPr lang="uk-UA" sz="2000" kern="0" cap="none" dirty="0">
                <a:solidFill>
                  <a:srgbClr val="000000"/>
                </a:solidFill>
                <a:latin typeface="Bookman Old Style" pitchFamily="18" charset="0"/>
                <a:cs typeface="Arial"/>
              </a:rPr>
              <a:t>образотворча;</a:t>
            </a:r>
          </a:p>
          <a:p>
            <a:pPr marL="342900" lvl="0" indent="-342900" eaLnBrk="0" fontAlgn="base" hangingPunct="0">
              <a:lnSpc>
                <a:spcPct val="90000"/>
              </a:lnSpc>
              <a:spcBef>
                <a:spcPct val="20000"/>
              </a:spcBef>
              <a:spcAft>
                <a:spcPct val="0"/>
              </a:spcAft>
              <a:buClrTx/>
              <a:buFontTx/>
              <a:buChar char="•"/>
            </a:pPr>
            <a:r>
              <a:rPr lang="uk-UA" sz="2000" kern="0" cap="none" dirty="0">
                <a:solidFill>
                  <a:srgbClr val="000000"/>
                </a:solidFill>
                <a:latin typeface="Bookman Old Style" pitchFamily="18" charset="0"/>
                <a:cs typeface="Arial"/>
              </a:rPr>
              <a:t>музична;</a:t>
            </a:r>
          </a:p>
          <a:p>
            <a:pPr marL="342900" lvl="0" indent="-342900" eaLnBrk="0" fontAlgn="base" hangingPunct="0">
              <a:lnSpc>
                <a:spcPct val="90000"/>
              </a:lnSpc>
              <a:spcBef>
                <a:spcPct val="20000"/>
              </a:spcBef>
              <a:spcAft>
                <a:spcPct val="0"/>
              </a:spcAft>
              <a:buClrTx/>
              <a:buFontTx/>
              <a:buChar char="•"/>
            </a:pPr>
            <a:r>
              <a:rPr lang="uk-UA" sz="2000" kern="0" cap="none" dirty="0">
                <a:solidFill>
                  <a:srgbClr val="000000"/>
                </a:solidFill>
                <a:latin typeface="Bookman Old Style" pitchFamily="18" charset="0"/>
                <a:cs typeface="Arial"/>
              </a:rPr>
              <a:t>рухові форми активності дитини. </a:t>
            </a:r>
            <a:endParaRPr lang="ru-RU" sz="2000" kern="0" cap="none" dirty="0">
              <a:solidFill>
                <a:srgbClr val="000000"/>
              </a:solidFill>
              <a:latin typeface="Bookman Old Style" pitchFamily="18" charset="0"/>
              <a:cs typeface="Arial"/>
            </a:endParaRPr>
          </a:p>
          <a:p>
            <a:endParaRPr lang="ru-RU" sz="2000" dirty="0"/>
          </a:p>
        </p:txBody>
      </p:sp>
      <p:sp>
        <p:nvSpPr>
          <p:cNvPr id="4" name="Объект 3"/>
          <p:cNvSpPr>
            <a:spLocks noGrp="1"/>
          </p:cNvSpPr>
          <p:nvPr>
            <p:ph sz="quarter" idx="4294967295"/>
          </p:nvPr>
        </p:nvSpPr>
        <p:spPr>
          <a:xfrm>
            <a:off x="4629150" y="1714489"/>
            <a:ext cx="3829050" cy="4076712"/>
          </a:xfrm>
          <a:prstGeom prst="rect">
            <a:avLst/>
          </a:prstGeom>
        </p:spPr>
        <p:txBody>
          <a:bodyPr/>
          <a:lstStyle/>
          <a:p>
            <a:pPr marL="342900" lvl="0" indent="-342900" eaLnBrk="0" fontAlgn="base" hangingPunct="0">
              <a:lnSpc>
                <a:spcPct val="90000"/>
              </a:lnSpc>
              <a:spcBef>
                <a:spcPct val="20000"/>
              </a:spcBef>
              <a:spcAft>
                <a:spcPct val="0"/>
              </a:spcAft>
              <a:buClrTx/>
              <a:buNone/>
              <a:defRPr/>
            </a:pPr>
            <a:r>
              <a:rPr lang="uk-UA" sz="2400" b="1" kern="0" cap="none" dirty="0">
                <a:solidFill>
                  <a:srgbClr val="0000FF"/>
                </a:solidFill>
                <a:effectLst>
                  <a:outerShdw blurRad="38100" dist="38100" dir="2700000" algn="tl">
                    <a:srgbClr val="C0C0C0"/>
                  </a:outerShdw>
                </a:effectLst>
                <a:latin typeface="Bookman Old Style" pitchFamily="18" charset="0"/>
                <a:cs typeface="Arial"/>
              </a:rPr>
              <a:t>Розвивальні </a:t>
            </a:r>
            <a:r>
              <a:rPr lang="uk-UA" sz="2400" b="1" kern="0" cap="none" dirty="0" smtClean="0">
                <a:solidFill>
                  <a:srgbClr val="0000FF"/>
                </a:solidFill>
                <a:effectLst>
                  <a:outerShdw blurRad="38100" dist="38100" dir="2700000" algn="tl">
                    <a:srgbClr val="C0C0C0"/>
                  </a:outerShdw>
                </a:effectLst>
                <a:latin typeface="Bookman Old Style" pitchFamily="18" charset="0"/>
                <a:cs typeface="Arial"/>
              </a:rPr>
              <a:t>акценти</a:t>
            </a:r>
          </a:p>
          <a:p>
            <a:pPr marL="342900" lvl="0" indent="-342900" eaLnBrk="0" fontAlgn="base" hangingPunct="0">
              <a:lnSpc>
                <a:spcPct val="90000"/>
              </a:lnSpc>
              <a:spcBef>
                <a:spcPct val="20000"/>
              </a:spcBef>
              <a:spcAft>
                <a:spcPct val="0"/>
              </a:spcAft>
              <a:buClrTx/>
              <a:buNone/>
              <a:defRPr/>
            </a:pPr>
            <a:endParaRPr lang="uk-UA" sz="2400" b="1" kern="0" dirty="0" smtClean="0">
              <a:solidFill>
                <a:srgbClr val="0000FF"/>
              </a:solidFill>
              <a:effectLst>
                <a:outerShdw blurRad="38100" dist="38100" dir="2700000" algn="tl">
                  <a:srgbClr val="C0C0C0"/>
                </a:outerShdw>
              </a:effectLst>
              <a:latin typeface="Bookman Old Style" pitchFamily="18" charset="0"/>
              <a:cs typeface="Arial"/>
            </a:endParaRPr>
          </a:p>
          <a:p>
            <a:pPr marL="342900" lvl="0" indent="-342900" eaLnBrk="0" fontAlgn="base" hangingPunct="0">
              <a:lnSpc>
                <a:spcPct val="90000"/>
              </a:lnSpc>
              <a:spcBef>
                <a:spcPct val="20000"/>
              </a:spcBef>
              <a:spcAft>
                <a:spcPct val="0"/>
              </a:spcAft>
              <a:buClrTx/>
              <a:buNone/>
              <a:defRPr/>
            </a:pPr>
            <a:r>
              <a:rPr lang="uk-UA" sz="2400" kern="0" cap="none" dirty="0" smtClean="0">
                <a:solidFill>
                  <a:srgbClr val="000000"/>
                </a:solidFill>
                <a:latin typeface="Bookman Old Style" pitchFamily="18" charset="0"/>
                <a:cs typeface="Arial"/>
              </a:rPr>
              <a:t> </a:t>
            </a:r>
            <a:r>
              <a:rPr lang="uk-UA" sz="2000" kern="0" cap="none" dirty="0" smtClean="0">
                <a:solidFill>
                  <a:srgbClr val="000000"/>
                </a:solidFill>
                <a:latin typeface="Bookman Old Style" pitchFamily="18" charset="0"/>
                <a:cs typeface="Arial"/>
              </a:rPr>
              <a:t>– </a:t>
            </a:r>
            <a:r>
              <a:rPr lang="uk-UA" sz="2000" kern="0" cap="none" dirty="0">
                <a:solidFill>
                  <a:srgbClr val="000000"/>
                </a:solidFill>
                <a:latin typeface="Bookman Old Style" pitchFamily="18" charset="0"/>
                <a:cs typeface="Arial"/>
              </a:rPr>
              <a:t>підкреслення (надання переваг) певного положення, явища, події тощо, яке сприяє процесу руху від нижчого до вищого щабля, у результаті чого відбувається зміна якості предмета, явища, діяльності, перехід до новішого, прогресивнішого.</a:t>
            </a:r>
            <a:endParaRPr lang="ru-RU" sz="2000" kern="0" cap="none" dirty="0">
              <a:solidFill>
                <a:srgbClr val="000000"/>
              </a:solidFill>
              <a:latin typeface="Bookman Old Style" pitchFamily="18" charset="0"/>
              <a:cs typeface="Arial"/>
            </a:endParaRPr>
          </a:p>
          <a:p>
            <a:endParaRPr lang="ru-RU" dirty="0"/>
          </a:p>
        </p:txBody>
      </p:sp>
    </p:spTree>
    <p:extLst>
      <p:ext uri="{BB962C8B-B14F-4D97-AF65-F5344CB8AC3E}">
        <p14:creationId xmlns:p14="http://schemas.microsoft.com/office/powerpoint/2010/main" val="27069534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10242" name="Text Box 2"/>
          <p:cNvSpPr txBox="1">
            <a:spLocks noChangeArrowheads="1"/>
          </p:cNvSpPr>
          <p:nvPr/>
        </p:nvSpPr>
        <p:spPr bwMode="auto">
          <a:xfrm>
            <a:off x="928662" y="1857364"/>
            <a:ext cx="8215338" cy="2862322"/>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uk-UA" altLang="uk-UA" sz="3600" b="1" dirty="0" smtClean="0">
              <a:solidFill>
                <a:srgbClr val="0070C0"/>
              </a:solidFill>
              <a:effectLst>
                <a:outerShdw blurRad="38100" dist="38100" dir="2700000" algn="tl">
                  <a:srgbClr val="000000">
                    <a:alpha val="43137"/>
                  </a:srgbClr>
                </a:outerShdw>
              </a:effectLst>
              <a:latin typeface="Calibri" panose="020F0502020204030204" pitchFamily="34" charset="0"/>
            </a:endParaRPr>
          </a:p>
          <a:p>
            <a:pPr algn="ctr" eaLnBrk="1" hangingPunct="1">
              <a:defRPr/>
            </a:pPr>
            <a:r>
              <a:rPr lang="uk-UA" altLang="uk-UA" sz="3600" b="1" dirty="0" smtClean="0">
                <a:solidFill>
                  <a:srgbClr val="0070C0"/>
                </a:solidFill>
                <a:effectLst>
                  <a:outerShdw blurRad="38100" dist="38100" dir="2700000" algn="tl">
                    <a:srgbClr val="000000">
                      <a:alpha val="43137"/>
                    </a:srgbClr>
                  </a:outerShdw>
                </a:effectLst>
                <a:latin typeface="Calibri" panose="020F0502020204030204" pitchFamily="34" charset="0"/>
              </a:rPr>
              <a:t>ІНТЕРАКТИВНІ ФОРМИ РОБОТИ </a:t>
            </a:r>
            <a:br>
              <a:rPr lang="uk-UA" altLang="uk-UA" sz="3600" b="1" dirty="0" smtClean="0">
                <a:solidFill>
                  <a:srgbClr val="0070C0"/>
                </a:solidFill>
                <a:effectLst>
                  <a:outerShdw blurRad="38100" dist="38100" dir="2700000" algn="tl">
                    <a:srgbClr val="000000">
                      <a:alpha val="43137"/>
                    </a:srgbClr>
                  </a:outerShdw>
                </a:effectLst>
                <a:latin typeface="Calibri" panose="020F0502020204030204" pitchFamily="34" charset="0"/>
              </a:rPr>
            </a:br>
            <a:r>
              <a:rPr lang="uk-UA" altLang="uk-UA" sz="3600" b="1" dirty="0" smtClean="0">
                <a:solidFill>
                  <a:srgbClr val="0070C0"/>
                </a:solidFill>
                <a:effectLst>
                  <a:outerShdw blurRad="38100" dist="38100" dir="2700000" algn="tl">
                    <a:srgbClr val="000000">
                      <a:alpha val="43137"/>
                    </a:srgbClr>
                  </a:outerShdw>
                </a:effectLst>
                <a:latin typeface="Calibri" panose="020F0502020204030204" pitchFamily="34" charset="0"/>
              </a:rPr>
              <a:t>з </a:t>
            </a:r>
            <a:r>
              <a:rPr lang="uk-UA" altLang="uk-UA" sz="3600" b="1" dirty="0">
                <a:solidFill>
                  <a:srgbClr val="0070C0"/>
                </a:solidFill>
                <a:effectLst>
                  <a:outerShdw blurRad="38100" dist="38100" dir="2700000" algn="tl">
                    <a:srgbClr val="000000">
                      <a:alpha val="43137"/>
                    </a:srgbClr>
                  </a:outerShdw>
                </a:effectLst>
                <a:latin typeface="Calibri" panose="020F0502020204030204" pitchFamily="34" charset="0"/>
              </a:rPr>
              <a:t>дітьми: освітні подорожі, інтерактивні казки, освітні діалоги, відкриті </a:t>
            </a:r>
            <a:r>
              <a:rPr lang="uk-UA" altLang="uk-UA" sz="3600" b="1" dirty="0" smtClean="0">
                <a:solidFill>
                  <a:srgbClr val="0070C0"/>
                </a:solidFill>
                <a:effectLst>
                  <a:outerShdw blurRad="38100" dist="38100" dir="2700000" algn="tl">
                    <a:srgbClr val="000000">
                      <a:alpha val="43137"/>
                    </a:srgbClr>
                  </a:outerShdw>
                </a:effectLst>
                <a:latin typeface="Calibri" panose="020F0502020204030204" pitchFamily="34" charset="0"/>
              </a:rPr>
              <a:t>запитання</a:t>
            </a:r>
            <a:endParaRPr lang="uk-UA" altLang="uk-UA" sz="3600" b="1" dirty="0">
              <a:solidFill>
                <a:srgbClr val="0070C0"/>
              </a:solidFill>
              <a:effectLst>
                <a:outerShdw blurRad="38100" dist="38100" dir="2700000" algn="tl">
                  <a:srgbClr val="000000">
                    <a:alpha val="43137"/>
                  </a:srgbClr>
                </a:outerShdw>
              </a:effectLst>
              <a:latin typeface="Calibri" panose="020F0502020204030204" pitchFamily="34" charset="0"/>
            </a:endParaRPr>
          </a:p>
        </p:txBody>
      </p:sp>
      <p:sp>
        <p:nvSpPr>
          <p:cNvPr id="5" name="Rectangle 2"/>
          <p:cNvSpPr txBox="1">
            <a:spLocks noChangeArrowheads="1"/>
          </p:cNvSpPr>
          <p:nvPr/>
        </p:nvSpPr>
        <p:spPr bwMode="auto">
          <a:xfrm>
            <a:off x="0" y="5085184"/>
            <a:ext cx="8991600" cy="1656184"/>
          </a:xfrm>
          <a:prstGeom prst="rect">
            <a:avLst/>
          </a:prstGeom>
          <a:noFill/>
          <a:ln>
            <a:noFill/>
          </a:ln>
          <a:extLst/>
        </p:spPr>
        <p:txBody>
          <a:bodyPr/>
          <a:lstStyle>
            <a:lvl1pPr marL="342900" indent="-342900" algn="ctr" rtl="0" eaLnBrk="0" fontAlgn="base" hangingPunct="0">
              <a:spcBef>
                <a:spcPct val="20000"/>
              </a:spcBef>
              <a:spcAft>
                <a:spcPct val="0"/>
              </a:spcAft>
              <a:buChar char="•"/>
              <a:defRPr sz="3200">
                <a:solidFill>
                  <a:schemeClr val="tx1"/>
                </a:solidFill>
                <a:latin typeface="Arial" charset="0"/>
                <a:ea typeface="+mn-ea"/>
                <a:cs typeface="Arial" charset="0"/>
              </a:defRPr>
            </a:lvl1pPr>
            <a:lvl2pPr marL="742950" indent="-285750" algn="ctr" rtl="0" eaLnBrk="0" fontAlgn="base" hangingPunct="0">
              <a:spcBef>
                <a:spcPct val="20000"/>
              </a:spcBef>
              <a:spcAft>
                <a:spcPct val="0"/>
              </a:spcAft>
              <a:buChar char="–"/>
              <a:defRPr sz="2800">
                <a:solidFill>
                  <a:schemeClr val="tx1"/>
                </a:solidFill>
                <a:latin typeface="Arial" charset="0"/>
                <a:cs typeface="Arial" charset="0"/>
              </a:defRPr>
            </a:lvl2pPr>
            <a:lvl3pPr marL="1143000" indent="-228600" algn="ctr" rtl="0" eaLnBrk="0" fontAlgn="base" hangingPunct="0">
              <a:spcBef>
                <a:spcPct val="20000"/>
              </a:spcBef>
              <a:spcAft>
                <a:spcPct val="0"/>
              </a:spcAft>
              <a:buChar char="•"/>
              <a:defRPr sz="2400">
                <a:solidFill>
                  <a:schemeClr val="tx1"/>
                </a:solidFill>
                <a:latin typeface="Arial" charset="0"/>
                <a:cs typeface="Arial" charset="0"/>
              </a:defRPr>
            </a:lvl3pPr>
            <a:lvl4pPr marL="1600200" indent="-228600" algn="ctr" rtl="0" eaLnBrk="0" fontAlgn="base" hangingPunct="0">
              <a:spcBef>
                <a:spcPct val="20000"/>
              </a:spcBef>
              <a:spcAft>
                <a:spcPct val="0"/>
              </a:spcAft>
              <a:buChar char="–"/>
              <a:defRPr sz="2000">
                <a:solidFill>
                  <a:schemeClr val="tx1"/>
                </a:solidFill>
                <a:latin typeface="Arial" charset="0"/>
                <a:cs typeface="Arial" charset="0"/>
              </a:defRPr>
            </a:lvl4pPr>
            <a:lvl5pPr marL="2057400" indent="-228600" algn="ctr" rtl="0" eaLnBrk="0" fontAlgn="base" hangingPunct="0">
              <a:spcBef>
                <a:spcPct val="20000"/>
              </a:spcBef>
              <a:spcAft>
                <a:spcPct val="0"/>
              </a:spcAft>
              <a:buChar char="»"/>
              <a:defRPr sz="2000">
                <a:solidFill>
                  <a:schemeClr val="tx1"/>
                </a:solidFill>
                <a:latin typeface="Arial" charset="0"/>
                <a:cs typeface="Arial" charset="0"/>
              </a:defRPr>
            </a:lvl5pPr>
            <a:lvl6pPr marL="2514600" indent="-228600" algn="ctr" rtl="0" fontAlgn="base">
              <a:spcBef>
                <a:spcPct val="20000"/>
              </a:spcBef>
              <a:spcAft>
                <a:spcPct val="0"/>
              </a:spcAft>
              <a:buChar char="»"/>
              <a:defRPr sz="2000">
                <a:solidFill>
                  <a:schemeClr val="tx1"/>
                </a:solidFill>
                <a:latin typeface="Arial" charset="0"/>
                <a:cs typeface="Arial" charset="0"/>
              </a:defRPr>
            </a:lvl6pPr>
            <a:lvl7pPr marL="2971800" indent="-228600" algn="ctr" rtl="0" fontAlgn="base">
              <a:spcBef>
                <a:spcPct val="20000"/>
              </a:spcBef>
              <a:spcAft>
                <a:spcPct val="0"/>
              </a:spcAft>
              <a:buChar char="»"/>
              <a:defRPr sz="2000">
                <a:solidFill>
                  <a:schemeClr val="tx1"/>
                </a:solidFill>
                <a:latin typeface="Arial" charset="0"/>
                <a:cs typeface="Arial" charset="0"/>
              </a:defRPr>
            </a:lvl7pPr>
            <a:lvl8pPr marL="3429000" indent="-228600" algn="ctr" rtl="0" fontAlgn="base">
              <a:spcBef>
                <a:spcPct val="20000"/>
              </a:spcBef>
              <a:spcAft>
                <a:spcPct val="0"/>
              </a:spcAft>
              <a:buChar char="»"/>
              <a:defRPr sz="2000">
                <a:solidFill>
                  <a:schemeClr val="tx1"/>
                </a:solidFill>
                <a:latin typeface="Arial" charset="0"/>
                <a:cs typeface="Arial" charset="0"/>
              </a:defRPr>
            </a:lvl8pPr>
            <a:lvl9pPr marL="3886200" indent="-228600" algn="ctr" rtl="0" fontAlgn="base">
              <a:spcBef>
                <a:spcPct val="20000"/>
              </a:spcBef>
              <a:spcAft>
                <a:spcPct val="0"/>
              </a:spcAft>
              <a:buChar char="»"/>
              <a:defRPr sz="2000">
                <a:solidFill>
                  <a:schemeClr val="tx1"/>
                </a:solidFill>
                <a:latin typeface="Arial" charset="0"/>
                <a:cs typeface="Arial" charset="0"/>
              </a:defRPr>
            </a:lvl9pPr>
          </a:lstStyle>
          <a:p>
            <a:pPr marL="0" indent="0" algn="r">
              <a:lnSpc>
                <a:spcPct val="90000"/>
              </a:lnSpc>
              <a:buFontTx/>
              <a:buNone/>
              <a:defRPr/>
            </a:pPr>
            <a:r>
              <a:rPr lang="uk-UA" altLang="uk-UA" sz="2400" i="1" kern="0" dirty="0" smtClean="0">
                <a:solidFill>
                  <a:srgbClr val="0070C0"/>
                </a:solidFill>
                <a:latin typeface="Calibri" panose="020F0502020204030204" pitchFamily="34" charset="0"/>
              </a:rPr>
              <a:t> </a:t>
            </a:r>
            <a:endParaRPr lang="uk-UA" altLang="uk-UA" sz="2400" i="1" kern="0" dirty="0">
              <a:solidFill>
                <a:srgbClr val="0070C0"/>
              </a:solidFill>
              <a:latin typeface="Calibri" panose="020F0502020204030204" pitchFamily="34" charset="0"/>
            </a:endParaRPr>
          </a:p>
        </p:txBody>
      </p:sp>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88224" y="188640"/>
            <a:ext cx="2403376" cy="1351899"/>
          </a:xfrm>
          <a:prstGeom prst="rect">
            <a:avLst/>
          </a:prstGeom>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Текст 1"/>
          <p:cNvSpPr>
            <a:spLocks noGrp="1"/>
          </p:cNvSpPr>
          <p:nvPr>
            <p:ph type="body" sz="quarter" idx="15"/>
          </p:nvPr>
        </p:nvSpPr>
        <p:spPr/>
        <p:txBody>
          <a:bodyPr>
            <a:normAutofit lnSpcReduction="10000"/>
          </a:bodyPr>
          <a:lstStyle/>
          <a:p>
            <a:pPr algn="ctr"/>
            <a:r>
              <a:rPr lang="uk-UA" dirty="0" smtClean="0"/>
              <a:t>ІНТЕГРОВАНА РОБОТА</a:t>
            </a:r>
            <a:endParaRPr lang="uk-UA" dirty="0"/>
          </a:p>
        </p:txBody>
      </p:sp>
      <p:graphicFrame>
        <p:nvGraphicFramePr>
          <p:cNvPr id="4" name="Схема 3"/>
          <p:cNvGraphicFramePr/>
          <p:nvPr>
            <p:extLst>
              <p:ext uri="{D42A27DB-BD31-4B8C-83A1-F6EECF244321}">
                <p14:modId xmlns:p14="http://schemas.microsoft.com/office/powerpoint/2010/main" val="3232073313"/>
              </p:ext>
            </p:extLst>
          </p:nvPr>
        </p:nvGraphicFramePr>
        <p:xfrm>
          <a:off x="1571604" y="1484784"/>
          <a:ext cx="710485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818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мої документи\фони\фони\04\0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Текст 1"/>
          <p:cNvSpPr>
            <a:spLocks noGrp="1"/>
          </p:cNvSpPr>
          <p:nvPr>
            <p:ph type="body" sz="quarter" idx="15"/>
          </p:nvPr>
        </p:nvSpPr>
        <p:spPr>
          <a:xfrm>
            <a:off x="1071538" y="188913"/>
            <a:ext cx="7892950" cy="1079847"/>
          </a:xfrm>
        </p:spPr>
        <p:txBody>
          <a:bodyPr/>
          <a:lstStyle/>
          <a:p>
            <a:pPr algn="ctr"/>
            <a:r>
              <a:rPr lang="ru-RU" sz="3000" dirty="0" err="1" smtClean="0">
                <a:solidFill>
                  <a:srgbClr val="9F1D83"/>
                </a:solidFill>
                <a:effectLst>
                  <a:outerShdw blurRad="38100" dist="38100" dir="2700000" algn="tl">
                    <a:srgbClr val="C0C0C0"/>
                  </a:outerShdw>
                </a:effectLst>
              </a:rPr>
              <a:t>Інтеграція</a:t>
            </a:r>
            <a:r>
              <a:rPr lang="ru-RU" sz="3000" dirty="0" smtClean="0">
                <a:solidFill>
                  <a:srgbClr val="9F1D83"/>
                </a:solidFill>
                <a:effectLst>
                  <a:outerShdw blurRad="38100" dist="38100" dir="2700000" algn="tl">
                    <a:srgbClr val="C0C0C0"/>
                  </a:outerShdw>
                </a:effectLst>
              </a:rPr>
              <a:t> — </a:t>
            </a:r>
            <a:r>
              <a:rPr lang="ru-RU" sz="3000" dirty="0" err="1" smtClean="0">
                <a:solidFill>
                  <a:srgbClr val="9F1D83"/>
                </a:solidFill>
                <a:effectLst>
                  <a:outerShdw blurRad="38100" dist="38100" dir="2700000" algn="tl">
                    <a:srgbClr val="C0C0C0"/>
                  </a:outerShdw>
                </a:effectLst>
              </a:rPr>
              <a:t>означає</a:t>
            </a:r>
            <a:r>
              <a:rPr lang="ru-RU" sz="3000" dirty="0" smtClean="0">
                <a:solidFill>
                  <a:srgbClr val="9F1D83"/>
                </a:solidFill>
                <a:effectLst>
                  <a:outerShdw blurRad="38100" dist="38100" dir="2700000" algn="tl">
                    <a:srgbClr val="C0C0C0"/>
                  </a:outerShdw>
                </a:effectLst>
              </a:rPr>
              <a:t> </a:t>
            </a:r>
            <a:r>
              <a:rPr lang="ru-RU" sz="3000" dirty="0" err="1" smtClean="0">
                <a:solidFill>
                  <a:srgbClr val="9F1D83"/>
                </a:solidFill>
                <a:effectLst>
                  <a:outerShdw blurRad="38100" dist="38100" dir="2700000" algn="tl">
                    <a:srgbClr val="C0C0C0"/>
                  </a:outerShdw>
                </a:effectLst>
              </a:rPr>
              <a:t>також</a:t>
            </a:r>
            <a:r>
              <a:rPr lang="ru-RU" sz="3000" dirty="0" smtClean="0">
                <a:solidFill>
                  <a:srgbClr val="9F1D83"/>
                </a:solidFill>
                <a:effectLst>
                  <a:outerShdw blurRad="38100" dist="38100" dir="2700000" algn="tl">
                    <a:srgbClr val="C0C0C0"/>
                  </a:outerShdw>
                </a:effectLst>
              </a:rPr>
              <a:t> </a:t>
            </a:r>
            <a:br>
              <a:rPr lang="ru-RU" sz="3000" dirty="0" smtClean="0">
                <a:solidFill>
                  <a:srgbClr val="9F1D83"/>
                </a:solidFill>
                <a:effectLst>
                  <a:outerShdw blurRad="38100" dist="38100" dir="2700000" algn="tl">
                    <a:srgbClr val="C0C0C0"/>
                  </a:outerShdw>
                </a:effectLst>
              </a:rPr>
            </a:br>
            <a:r>
              <a:rPr lang="ru-RU" sz="3000" dirty="0" err="1" smtClean="0">
                <a:solidFill>
                  <a:srgbClr val="9F1D83"/>
                </a:solidFill>
                <a:effectLst>
                  <a:outerShdw blurRad="38100" dist="38100" dir="2700000" algn="tl">
                    <a:srgbClr val="C0C0C0"/>
                  </a:outerShdw>
                </a:effectLst>
              </a:rPr>
              <a:t>впровадження</a:t>
            </a:r>
            <a:r>
              <a:rPr lang="ru-RU" sz="3000" dirty="0" smtClean="0">
                <a:solidFill>
                  <a:srgbClr val="9F1D83"/>
                </a:solidFill>
                <a:effectLst>
                  <a:outerShdw blurRad="38100" dist="38100" dir="2700000" algn="tl">
                    <a:srgbClr val="C0C0C0"/>
                  </a:outerShdw>
                </a:effectLst>
              </a:rPr>
              <a:t> </a:t>
            </a:r>
            <a:r>
              <a:rPr lang="ru-RU" sz="3000" dirty="0" err="1" smtClean="0">
                <a:solidFill>
                  <a:srgbClr val="9F1D83"/>
                </a:solidFill>
                <a:effectLst>
                  <a:outerShdw blurRad="38100" dist="38100" dir="2700000" algn="tl">
                    <a:srgbClr val="C0C0C0"/>
                  </a:outerShdw>
                </a:effectLst>
              </a:rPr>
              <a:t>інших</a:t>
            </a:r>
            <a:r>
              <a:rPr lang="ru-RU" sz="3000" dirty="0" smtClean="0">
                <a:solidFill>
                  <a:srgbClr val="9F1D83"/>
                </a:solidFill>
                <a:effectLst>
                  <a:outerShdw blurRad="38100" dist="38100" dir="2700000" algn="tl">
                    <a:srgbClr val="C0C0C0"/>
                  </a:outerShdw>
                </a:effectLst>
              </a:rPr>
              <a:t> </a:t>
            </a:r>
            <a:r>
              <a:rPr lang="ru-RU" sz="3000" u="sng" dirty="0" smtClean="0">
                <a:solidFill>
                  <a:srgbClr val="9F1D83"/>
                </a:solidFill>
                <a:effectLst>
                  <a:outerShdw blurRad="38100" dist="38100" dir="2700000" algn="tl">
                    <a:srgbClr val="C0C0C0"/>
                  </a:outerShdw>
                </a:effectLst>
              </a:rPr>
              <a:t>форм </a:t>
            </a:r>
            <a:r>
              <a:rPr lang="ru-RU" sz="3000" u="sng" dirty="0" err="1" smtClean="0">
                <a:solidFill>
                  <a:srgbClr val="9F1D83"/>
                </a:solidFill>
                <a:effectLst>
                  <a:outerShdw blurRad="38100" dist="38100" dir="2700000" algn="tl">
                    <a:srgbClr val="C0C0C0"/>
                  </a:outerShdw>
                </a:effectLst>
              </a:rPr>
              <a:t>роботи</a:t>
            </a:r>
            <a:r>
              <a:rPr lang="ru-RU" sz="3000" u="sng" dirty="0" smtClean="0">
                <a:solidFill>
                  <a:srgbClr val="9F1D83"/>
                </a:solidFill>
                <a:effectLst>
                  <a:outerShdw blurRad="38100" dist="38100" dir="2700000" algn="tl">
                    <a:srgbClr val="C0C0C0"/>
                  </a:outerShdw>
                </a:effectLst>
              </a:rPr>
              <a:t> </a:t>
            </a:r>
            <a:r>
              <a:rPr lang="ru-RU" sz="3000" dirty="0" smtClean="0">
                <a:solidFill>
                  <a:srgbClr val="9F1D83"/>
                </a:solidFill>
                <a:effectLst>
                  <a:outerShdw blurRad="38100" dist="38100" dir="2700000" algn="tl">
                    <a:srgbClr val="C0C0C0"/>
                  </a:outerShdw>
                </a:effectLst>
              </a:rPr>
              <a:t>з </a:t>
            </a:r>
            <a:r>
              <a:rPr lang="ru-RU" sz="3000" dirty="0" err="1" smtClean="0">
                <a:solidFill>
                  <a:srgbClr val="9F1D83"/>
                </a:solidFill>
                <a:effectLst>
                  <a:outerShdw blurRad="38100" dist="38100" dir="2700000" algn="tl">
                    <a:srgbClr val="C0C0C0"/>
                  </a:outerShdw>
                </a:effectLst>
              </a:rPr>
              <a:t>дітьми</a:t>
            </a:r>
            <a:endParaRPr lang="uk-UA" sz="2800" b="0" dirty="0" smtClean="0"/>
          </a:p>
          <a:p>
            <a:endParaRPr lang="uk-UA" sz="2800" b="0" i="1" dirty="0"/>
          </a:p>
        </p:txBody>
      </p:sp>
      <p:graphicFrame>
        <p:nvGraphicFramePr>
          <p:cNvPr id="3" name="Схема 2"/>
          <p:cNvGraphicFramePr/>
          <p:nvPr>
            <p:extLst>
              <p:ext uri="{D42A27DB-BD31-4B8C-83A1-F6EECF244321}">
                <p14:modId xmlns:p14="http://schemas.microsoft.com/office/powerpoint/2010/main" val="1689332635"/>
              </p:ext>
            </p:extLst>
          </p:nvPr>
        </p:nvGraphicFramePr>
        <p:xfrm>
          <a:off x="2214546" y="1412776"/>
          <a:ext cx="6500858" cy="4784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Текст 1"/>
          <p:cNvSpPr>
            <a:spLocks noGrp="1"/>
          </p:cNvSpPr>
          <p:nvPr>
            <p:ph type="body" sz="quarter" idx="15"/>
          </p:nvPr>
        </p:nvSpPr>
        <p:spPr>
          <a:xfrm rot="17849176">
            <a:off x="794081" y="2689301"/>
            <a:ext cx="4199237" cy="1440160"/>
          </a:xfrm>
        </p:spPr>
        <p:txBody>
          <a:bodyPr/>
          <a:lstStyle/>
          <a:p>
            <a:r>
              <a:rPr lang="uk-UA" sz="3600" b="0" dirty="0" smtClean="0"/>
              <a:t>Освітня ситуація</a:t>
            </a:r>
          </a:p>
          <a:p>
            <a:r>
              <a:rPr lang="uk-UA" sz="3600" b="0" dirty="0" smtClean="0">
                <a:latin typeface="Arial" charset="0"/>
              </a:rPr>
              <a:t>Освітня подорож</a:t>
            </a:r>
          </a:p>
          <a:p>
            <a:endParaRPr lang="uk-UA" sz="3600" b="0" dirty="0" smtClean="0"/>
          </a:p>
          <a:p>
            <a:endParaRPr lang="uk-UA" sz="3600" b="0" i="1" dirty="0"/>
          </a:p>
        </p:txBody>
      </p:sp>
    </p:spTree>
    <p:extLst>
      <p:ext uri="{BB962C8B-B14F-4D97-AF65-F5344CB8AC3E}">
        <p14:creationId xmlns:p14="http://schemas.microsoft.com/office/powerpoint/2010/main" val="370736507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Прямоугольник 3">
            <a:hlinkClick r:id="rId3"/>
          </p:cNvPr>
          <p:cNvSpPr/>
          <p:nvPr/>
        </p:nvSpPr>
        <p:spPr>
          <a:xfrm>
            <a:off x="2000232" y="3068960"/>
            <a:ext cx="6388192" cy="34563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 name="Текст 1"/>
          <p:cNvSpPr>
            <a:spLocks noGrp="1"/>
          </p:cNvSpPr>
          <p:nvPr>
            <p:ph type="body" sz="quarter" idx="15"/>
          </p:nvPr>
        </p:nvSpPr>
        <p:spPr>
          <a:xfrm>
            <a:off x="1071538" y="188913"/>
            <a:ext cx="7892950" cy="2525707"/>
          </a:xfrm>
        </p:spPr>
        <p:txBody>
          <a:bodyPr>
            <a:normAutofit fontScale="92500" lnSpcReduction="10000"/>
          </a:bodyPr>
          <a:lstStyle/>
          <a:p>
            <a:pPr algn="ctr"/>
            <a:r>
              <a:rPr lang="ru-RU" sz="3000" dirty="0" err="1">
                <a:solidFill>
                  <a:srgbClr val="9F1D83"/>
                </a:solidFill>
                <a:effectLst>
                  <a:outerShdw blurRad="38100" dist="38100" dir="2700000" algn="tl">
                    <a:srgbClr val="C0C0C0"/>
                  </a:outerShdw>
                </a:effectLst>
              </a:rPr>
              <a:t>Інтеграція</a:t>
            </a:r>
            <a:r>
              <a:rPr lang="ru-RU" sz="3000" dirty="0">
                <a:solidFill>
                  <a:srgbClr val="9F1D83"/>
                </a:solidFill>
                <a:effectLst>
                  <a:outerShdw blurRad="38100" dist="38100" dir="2700000" algn="tl">
                    <a:srgbClr val="C0C0C0"/>
                  </a:outerShdw>
                </a:effectLst>
              </a:rPr>
              <a:t> = </a:t>
            </a:r>
            <a:r>
              <a:rPr lang="ru-RU" sz="3000" dirty="0" err="1">
                <a:solidFill>
                  <a:srgbClr val="9F1D83"/>
                </a:solidFill>
                <a:effectLst>
                  <a:outerShdw blurRad="38100" dist="38100" dir="2700000" algn="tl">
                    <a:srgbClr val="C0C0C0"/>
                  </a:outerShdw>
                </a:effectLst>
              </a:rPr>
              <a:t>ущільнення</a:t>
            </a:r>
            <a:r>
              <a:rPr lang="ru-RU" sz="3000" dirty="0">
                <a:solidFill>
                  <a:srgbClr val="9F1D83"/>
                </a:solidFill>
                <a:effectLst>
                  <a:outerShdw blurRad="38100" dist="38100" dir="2700000" algn="tl">
                    <a:srgbClr val="C0C0C0"/>
                  </a:outerShdw>
                </a:effectLst>
              </a:rPr>
              <a:t> </a:t>
            </a:r>
            <a:r>
              <a:rPr lang="ru-RU" sz="3000" dirty="0" err="1" smtClean="0">
                <a:solidFill>
                  <a:srgbClr val="9F1D83"/>
                </a:solidFill>
                <a:effectLst>
                  <a:outerShdw blurRad="38100" dist="38100" dir="2700000" algn="tl">
                    <a:srgbClr val="C0C0C0"/>
                  </a:outerShdw>
                </a:effectLst>
              </a:rPr>
              <a:t>інформації</a:t>
            </a:r>
            <a:r>
              <a:rPr lang="uk-UA" sz="2800" dirty="0" smtClean="0">
                <a:solidFill>
                  <a:srgbClr val="C00000"/>
                </a:solidFill>
                <a:effectLst>
                  <a:outerShdw blurRad="38100" dist="38100" dir="2700000" algn="tl">
                    <a:srgbClr val="C0C0C0"/>
                  </a:outerShdw>
                </a:effectLst>
              </a:rPr>
              <a:t> </a:t>
            </a:r>
            <a:endParaRPr lang="ru-RU" sz="2800" b="0" dirty="0" smtClean="0"/>
          </a:p>
          <a:p>
            <a:pPr algn="ctr"/>
            <a:r>
              <a:rPr lang="ru-RU" sz="2800" b="0" dirty="0" err="1" smtClean="0">
                <a:solidFill>
                  <a:srgbClr val="FF0000"/>
                </a:solidFill>
              </a:rPr>
              <a:t>Родзинка</a:t>
            </a:r>
            <a:r>
              <a:rPr lang="ru-RU" sz="2800" b="0" dirty="0" smtClean="0">
                <a:solidFill>
                  <a:srgbClr val="FF0000"/>
                </a:solidFill>
              </a:rPr>
              <a:t> </a:t>
            </a:r>
            <a:r>
              <a:rPr lang="ru-RU" sz="2800" b="0" dirty="0" err="1" smtClean="0">
                <a:solidFill>
                  <a:srgbClr val="FF0000"/>
                </a:solidFill>
              </a:rPr>
              <a:t>інтегрованої</a:t>
            </a:r>
            <a:r>
              <a:rPr lang="ru-RU" sz="2800" b="0" dirty="0" smtClean="0">
                <a:solidFill>
                  <a:srgbClr val="FF0000"/>
                </a:solidFill>
              </a:rPr>
              <a:t> </a:t>
            </a:r>
            <a:r>
              <a:rPr lang="ru-RU" sz="2800" b="0" dirty="0" err="1">
                <a:solidFill>
                  <a:srgbClr val="FF0000"/>
                </a:solidFill>
              </a:rPr>
              <a:t>роботи</a:t>
            </a:r>
            <a:r>
              <a:rPr lang="ru-RU" sz="2800" b="0" dirty="0">
                <a:solidFill>
                  <a:srgbClr val="FF0000"/>
                </a:solidFill>
              </a:rPr>
              <a:t> </a:t>
            </a:r>
            <a:r>
              <a:rPr lang="ru-RU" sz="2800" b="0" dirty="0" err="1">
                <a:solidFill>
                  <a:srgbClr val="FF0000"/>
                </a:solidFill>
              </a:rPr>
              <a:t>саме</a:t>
            </a:r>
            <a:r>
              <a:rPr lang="ru-RU" sz="2800" b="0" dirty="0">
                <a:solidFill>
                  <a:srgbClr val="FF0000"/>
                </a:solidFill>
              </a:rPr>
              <a:t> у </a:t>
            </a:r>
            <a:r>
              <a:rPr lang="ru-RU" sz="2800" dirty="0" err="1">
                <a:solidFill>
                  <a:srgbClr val="FF0000"/>
                </a:solidFill>
              </a:rPr>
              <a:t>міжпредметній</a:t>
            </a:r>
            <a:r>
              <a:rPr lang="ru-RU" sz="2800" dirty="0">
                <a:solidFill>
                  <a:srgbClr val="FF0000"/>
                </a:solidFill>
              </a:rPr>
              <a:t> </a:t>
            </a:r>
            <a:r>
              <a:rPr lang="ru-RU" sz="2800" dirty="0" err="1">
                <a:solidFill>
                  <a:srgbClr val="FF0000"/>
                </a:solidFill>
              </a:rPr>
              <a:t>інтеграції</a:t>
            </a:r>
            <a:r>
              <a:rPr lang="ru-RU" sz="2800" b="0" dirty="0">
                <a:solidFill>
                  <a:srgbClr val="FF0000"/>
                </a:solidFill>
              </a:rPr>
              <a:t>, мета </a:t>
            </a:r>
            <a:r>
              <a:rPr lang="ru-RU" sz="2800" b="0" dirty="0" err="1">
                <a:solidFill>
                  <a:srgbClr val="FF0000"/>
                </a:solidFill>
              </a:rPr>
              <a:t>якої</a:t>
            </a:r>
            <a:r>
              <a:rPr lang="ru-RU" sz="2800" b="0" dirty="0">
                <a:solidFill>
                  <a:srgbClr val="FF0000"/>
                </a:solidFill>
              </a:rPr>
              <a:t> </a:t>
            </a:r>
            <a:r>
              <a:rPr lang="ru-RU" sz="2800" b="0" dirty="0" err="1">
                <a:solidFill>
                  <a:srgbClr val="FF0000"/>
                </a:solidFill>
              </a:rPr>
              <a:t>показати</a:t>
            </a:r>
            <a:r>
              <a:rPr lang="ru-RU" sz="2800" b="0" dirty="0">
                <a:solidFill>
                  <a:srgbClr val="FF0000"/>
                </a:solidFill>
              </a:rPr>
              <a:t> </a:t>
            </a:r>
            <a:r>
              <a:rPr lang="ru-RU" sz="2800" b="0" dirty="0" err="1">
                <a:solidFill>
                  <a:srgbClr val="FF0000"/>
                </a:solidFill>
              </a:rPr>
              <a:t>взаємодію</a:t>
            </a:r>
            <a:r>
              <a:rPr lang="ru-RU" sz="2800" b="0" dirty="0">
                <a:solidFill>
                  <a:srgbClr val="FF0000"/>
                </a:solidFill>
              </a:rPr>
              <a:t> </a:t>
            </a:r>
            <a:r>
              <a:rPr lang="ru-RU" sz="2800" b="0" dirty="0" err="1">
                <a:solidFill>
                  <a:srgbClr val="FF0000"/>
                </a:solidFill>
              </a:rPr>
              <a:t>різних</a:t>
            </a:r>
            <a:r>
              <a:rPr lang="ru-RU" sz="2800" b="0" dirty="0">
                <a:solidFill>
                  <a:srgbClr val="FF0000"/>
                </a:solidFill>
              </a:rPr>
              <a:t> </a:t>
            </a:r>
            <a:r>
              <a:rPr lang="ru-RU" sz="2800" b="0" dirty="0" smtClean="0">
                <a:solidFill>
                  <a:srgbClr val="FF0000"/>
                </a:solidFill>
              </a:rPr>
              <a:t>наук</a:t>
            </a:r>
          </a:p>
          <a:p>
            <a:r>
              <a:rPr lang="ru-RU" sz="2800" b="0" dirty="0" smtClean="0">
                <a:solidFill>
                  <a:srgbClr val="FFFF00"/>
                </a:solidFill>
              </a:rPr>
              <a:t>В одному </a:t>
            </a:r>
            <a:r>
              <a:rPr lang="ru-RU" sz="2800" b="0" dirty="0" err="1" smtClean="0">
                <a:solidFill>
                  <a:srgbClr val="FFFF00"/>
                </a:solidFill>
              </a:rPr>
              <a:t>завданні</a:t>
            </a:r>
            <a:r>
              <a:rPr lang="ru-RU" sz="2800" b="0" dirty="0" smtClean="0">
                <a:solidFill>
                  <a:srgbClr val="FFFF00"/>
                </a:solidFill>
              </a:rPr>
              <a:t>:</a:t>
            </a:r>
          </a:p>
          <a:p>
            <a:r>
              <a:rPr lang="ru-RU" sz="2800" b="0" dirty="0" smtClean="0">
                <a:solidFill>
                  <a:srgbClr val="FFFF00"/>
                </a:solidFill>
              </a:rPr>
              <a:t>• </a:t>
            </a:r>
            <a:r>
              <a:rPr lang="ru-RU" sz="2800" b="0" dirty="0" err="1" smtClean="0">
                <a:solidFill>
                  <a:srgbClr val="FFFF00"/>
                </a:solidFill>
              </a:rPr>
              <a:t>математичні</a:t>
            </a:r>
            <a:r>
              <a:rPr lang="ru-RU" sz="2800" b="0" dirty="0" smtClean="0">
                <a:solidFill>
                  <a:srgbClr val="FFFF00"/>
                </a:solidFill>
              </a:rPr>
              <a:t> та </a:t>
            </a:r>
            <a:r>
              <a:rPr lang="ru-RU" sz="2800" b="0" dirty="0" err="1" smtClean="0">
                <a:solidFill>
                  <a:srgbClr val="FFFF00"/>
                </a:solidFill>
              </a:rPr>
              <a:t>мовні</a:t>
            </a:r>
            <a:r>
              <a:rPr lang="ru-RU" sz="2800" b="0" dirty="0" smtClean="0">
                <a:solidFill>
                  <a:srgbClr val="FFFF00"/>
                </a:solidFill>
              </a:rPr>
              <a:t> </a:t>
            </a:r>
            <a:r>
              <a:rPr lang="ru-RU" sz="2800" b="0" dirty="0" err="1" smtClean="0">
                <a:solidFill>
                  <a:srgbClr val="FFFF00"/>
                </a:solidFill>
              </a:rPr>
              <a:t>завдання</a:t>
            </a:r>
            <a:r>
              <a:rPr lang="ru-RU" sz="2800" b="0" dirty="0" smtClean="0">
                <a:solidFill>
                  <a:srgbClr val="FFFF00"/>
                </a:solidFill>
              </a:rPr>
              <a:t>,  а </a:t>
            </a:r>
            <a:r>
              <a:rPr lang="ru-RU" sz="2800" b="0" dirty="0" err="1" smtClean="0">
                <a:solidFill>
                  <a:srgbClr val="FFFF00"/>
                </a:solidFill>
              </a:rPr>
              <a:t>ще</a:t>
            </a:r>
            <a:r>
              <a:rPr lang="ru-RU" sz="2800" b="0" dirty="0" smtClean="0">
                <a:solidFill>
                  <a:srgbClr val="FFFF00"/>
                </a:solidFill>
              </a:rPr>
              <a:t> </a:t>
            </a:r>
            <a:r>
              <a:rPr lang="ru-RU" sz="2800" b="0" dirty="0" err="1" smtClean="0">
                <a:solidFill>
                  <a:srgbClr val="FFFF00"/>
                </a:solidFill>
              </a:rPr>
              <a:t>асоціації</a:t>
            </a:r>
            <a:r>
              <a:rPr lang="ru-RU" sz="2800" b="0" dirty="0" smtClean="0">
                <a:solidFill>
                  <a:srgbClr val="FFFF00"/>
                </a:solidFill>
              </a:rPr>
              <a:t>, </a:t>
            </a:r>
            <a:r>
              <a:rPr lang="ru-RU" sz="2800" b="0" dirty="0" err="1" smtClean="0">
                <a:solidFill>
                  <a:srgbClr val="FFFF00"/>
                </a:solidFill>
              </a:rPr>
              <a:t>логіка</a:t>
            </a:r>
            <a:r>
              <a:rPr lang="ru-RU" sz="2800" b="0" dirty="0" smtClean="0">
                <a:solidFill>
                  <a:srgbClr val="FFFF00"/>
                </a:solidFill>
              </a:rPr>
              <a:t>, </a:t>
            </a:r>
            <a:r>
              <a:rPr lang="ru-RU" sz="2800" b="0" dirty="0" err="1" smtClean="0">
                <a:solidFill>
                  <a:srgbClr val="FFFF00"/>
                </a:solidFill>
              </a:rPr>
              <a:t>розвиток</a:t>
            </a:r>
            <a:r>
              <a:rPr lang="ru-RU" sz="2800" b="0" dirty="0" smtClean="0">
                <a:solidFill>
                  <a:srgbClr val="FFFF00"/>
                </a:solidFill>
              </a:rPr>
              <a:t> </a:t>
            </a:r>
            <a:r>
              <a:rPr lang="ru-RU" sz="2800" b="0" dirty="0" err="1" smtClean="0">
                <a:solidFill>
                  <a:srgbClr val="FFFF00"/>
                </a:solidFill>
              </a:rPr>
              <a:t>мислення</a:t>
            </a:r>
            <a:r>
              <a:rPr lang="ru-RU" sz="2800" b="0" dirty="0" smtClean="0">
                <a:solidFill>
                  <a:srgbClr val="FFFF00"/>
                </a:solidFill>
              </a:rPr>
              <a:t>, </a:t>
            </a:r>
            <a:r>
              <a:rPr lang="ru-RU" sz="2800" b="0" dirty="0" err="1" smtClean="0">
                <a:solidFill>
                  <a:srgbClr val="FFFF00"/>
                </a:solidFill>
              </a:rPr>
              <a:t>уваги</a:t>
            </a:r>
            <a:r>
              <a:rPr lang="ru-RU" sz="2800" b="0" dirty="0" smtClean="0">
                <a:solidFill>
                  <a:srgbClr val="FFFF00"/>
                </a:solidFill>
              </a:rPr>
              <a:t> </a:t>
            </a:r>
            <a:r>
              <a:rPr lang="ru-RU" sz="2800" b="0" dirty="0" err="1" smtClean="0">
                <a:solidFill>
                  <a:srgbClr val="FFFF00"/>
                </a:solidFill>
              </a:rPr>
              <a:t>тощо</a:t>
            </a:r>
            <a:endParaRPr lang="uk-UA" sz="2800" b="0" dirty="0" smtClean="0">
              <a:solidFill>
                <a:srgbClr val="FFFF00"/>
              </a:solidFill>
              <a:latin typeface="Arial" charset="0"/>
            </a:endParaRPr>
          </a:p>
          <a:p>
            <a:pPr algn="ctr"/>
            <a:endParaRPr lang="uk-UA" sz="2800" b="0" i="1" dirty="0">
              <a:solidFill>
                <a:srgbClr val="FF0000"/>
              </a:solidFill>
            </a:endParaRPr>
          </a:p>
        </p:txBody>
      </p:sp>
      <p:pic>
        <p:nvPicPr>
          <p:cNvPr id="3" name="Рисунок 2">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57422" y="3429000"/>
            <a:ext cx="5598954" cy="2736304"/>
          </a:xfrm>
          <a:prstGeom prst="rect">
            <a:avLst/>
          </a:prstGeom>
        </p:spPr>
      </p:pic>
    </p:spTree>
    <p:extLst>
      <p:ext uri="{BB962C8B-B14F-4D97-AF65-F5344CB8AC3E}">
        <p14:creationId xmlns:p14="http://schemas.microsoft.com/office/powerpoint/2010/main" val="110362376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Текст 1"/>
          <p:cNvSpPr>
            <a:spLocks noGrp="1"/>
          </p:cNvSpPr>
          <p:nvPr>
            <p:ph type="body" sz="quarter" idx="15"/>
          </p:nvPr>
        </p:nvSpPr>
        <p:spPr>
          <a:xfrm>
            <a:off x="1214414" y="188913"/>
            <a:ext cx="7750074" cy="3668715"/>
          </a:xfrm>
        </p:spPr>
        <p:txBody>
          <a:bodyPr>
            <a:normAutofit/>
          </a:bodyPr>
          <a:lstStyle/>
          <a:p>
            <a:pPr algn="ctr"/>
            <a:r>
              <a:rPr lang="ru-RU" sz="3000" dirty="0" err="1" smtClean="0">
                <a:solidFill>
                  <a:srgbClr val="9F1D83"/>
                </a:solidFill>
                <a:effectLst>
                  <a:outerShdw blurRad="38100" dist="38100" dir="2700000" algn="tl">
                    <a:srgbClr val="C0C0C0"/>
                  </a:outerShdw>
                </a:effectLst>
              </a:rPr>
              <a:t>Інтегрована</a:t>
            </a:r>
            <a:r>
              <a:rPr lang="ru-RU" sz="3000" dirty="0" smtClean="0">
                <a:solidFill>
                  <a:srgbClr val="9F1D83"/>
                </a:solidFill>
                <a:effectLst>
                  <a:outerShdw blurRad="38100" dist="38100" dir="2700000" algn="tl">
                    <a:srgbClr val="C0C0C0"/>
                  </a:outerShdw>
                </a:effectLst>
              </a:rPr>
              <a:t> робота </a:t>
            </a:r>
            <a:r>
              <a:rPr lang="ru-RU" sz="3000" dirty="0" err="1" smtClean="0">
                <a:solidFill>
                  <a:srgbClr val="9F1D83"/>
                </a:solidFill>
                <a:effectLst>
                  <a:outerShdw blurRad="38100" dist="38100" dir="2700000" algn="tl">
                    <a:srgbClr val="C0C0C0"/>
                  </a:outerShdw>
                </a:effectLst>
              </a:rPr>
              <a:t>може</a:t>
            </a:r>
            <a:r>
              <a:rPr lang="ru-RU" sz="3000" dirty="0" smtClean="0">
                <a:solidFill>
                  <a:srgbClr val="9F1D83"/>
                </a:solidFill>
                <a:effectLst>
                  <a:outerShdw blurRad="38100" dist="38100" dir="2700000" algn="tl">
                    <a:srgbClr val="C0C0C0"/>
                  </a:outerShdw>
                </a:effectLst>
              </a:rPr>
              <a:t> бути </a:t>
            </a:r>
            <a:r>
              <a:rPr lang="ru-RU" sz="3000" dirty="0" err="1" smtClean="0">
                <a:solidFill>
                  <a:srgbClr val="9F1D83"/>
                </a:solidFill>
                <a:effectLst>
                  <a:outerShdw blurRad="38100" dist="38100" dir="2700000" algn="tl">
                    <a:srgbClr val="C0C0C0"/>
                  </a:outerShdw>
                </a:effectLst>
              </a:rPr>
              <a:t>настільки</a:t>
            </a:r>
            <a:r>
              <a:rPr lang="ru-RU" sz="3000" dirty="0" smtClean="0">
                <a:solidFill>
                  <a:srgbClr val="9F1D83"/>
                </a:solidFill>
                <a:effectLst>
                  <a:outerShdw blurRad="38100" dist="38100" dir="2700000" algn="tl">
                    <a:srgbClr val="C0C0C0"/>
                  </a:outerShdw>
                </a:effectLst>
              </a:rPr>
              <a:t> </a:t>
            </a:r>
            <a:r>
              <a:rPr lang="ru-RU" sz="3000" dirty="0" err="1" smtClean="0">
                <a:solidFill>
                  <a:srgbClr val="9F1D83"/>
                </a:solidFill>
                <a:effectLst>
                  <a:outerShdw blurRad="38100" dist="38100" dir="2700000" algn="tl">
                    <a:srgbClr val="C0C0C0"/>
                  </a:outerShdw>
                </a:effectLst>
              </a:rPr>
              <a:t>щільною</a:t>
            </a:r>
            <a:r>
              <a:rPr lang="ru-RU" sz="3000" dirty="0" smtClean="0">
                <a:solidFill>
                  <a:srgbClr val="9F1D83"/>
                </a:solidFill>
                <a:effectLst>
                  <a:outerShdw blurRad="38100" dist="38100" dir="2700000" algn="tl">
                    <a:srgbClr val="C0C0C0"/>
                  </a:outerShdw>
                </a:effectLst>
              </a:rPr>
              <a:t>, </a:t>
            </a:r>
            <a:r>
              <a:rPr lang="ru-RU" sz="3000" dirty="0" err="1" smtClean="0">
                <a:solidFill>
                  <a:srgbClr val="9F1D83"/>
                </a:solidFill>
                <a:effectLst>
                  <a:outerShdw blurRad="38100" dist="38100" dir="2700000" algn="tl">
                    <a:srgbClr val="C0C0C0"/>
                  </a:outerShdw>
                </a:effectLst>
              </a:rPr>
              <a:t>що</a:t>
            </a:r>
            <a:r>
              <a:rPr lang="ru-RU" sz="3000" dirty="0" smtClean="0">
                <a:solidFill>
                  <a:srgbClr val="9F1D83"/>
                </a:solidFill>
                <a:effectLst>
                  <a:outerShdw blurRad="38100" dist="38100" dir="2700000" algn="tl">
                    <a:srgbClr val="C0C0C0"/>
                  </a:outerShdw>
                </a:effectLst>
              </a:rPr>
              <a:t> складно </a:t>
            </a:r>
            <a:r>
              <a:rPr lang="ru-RU" sz="3000" dirty="0" err="1" smtClean="0">
                <a:solidFill>
                  <a:srgbClr val="9F1D83"/>
                </a:solidFill>
                <a:effectLst>
                  <a:outerShdw blurRad="38100" dist="38100" dir="2700000" algn="tl">
                    <a:srgbClr val="C0C0C0"/>
                  </a:outerShdw>
                </a:effectLst>
              </a:rPr>
              <a:t>сказати</a:t>
            </a:r>
            <a:r>
              <a:rPr lang="ru-RU" sz="3000" dirty="0" smtClean="0">
                <a:solidFill>
                  <a:srgbClr val="9F1D83"/>
                </a:solidFill>
                <a:effectLst>
                  <a:outerShdw blurRad="38100" dist="38100" dir="2700000" algn="tl">
                    <a:srgbClr val="C0C0C0"/>
                  </a:outerShdw>
                </a:effectLst>
              </a:rPr>
              <a:t> </a:t>
            </a:r>
            <a:r>
              <a:rPr lang="ru-RU" sz="3000" dirty="0" err="1" smtClean="0">
                <a:solidFill>
                  <a:srgbClr val="9F1D83"/>
                </a:solidFill>
                <a:effectLst>
                  <a:outerShdw blurRad="38100" dist="38100" dir="2700000" algn="tl">
                    <a:srgbClr val="C0C0C0"/>
                  </a:outerShdw>
                </a:effectLst>
              </a:rPr>
              <a:t>який</a:t>
            </a:r>
            <a:r>
              <a:rPr lang="ru-RU" sz="3000" dirty="0" smtClean="0">
                <a:solidFill>
                  <a:srgbClr val="9F1D83"/>
                </a:solidFill>
                <a:effectLst>
                  <a:outerShdw blurRad="38100" dist="38100" dir="2700000" algn="tl">
                    <a:srgbClr val="C0C0C0"/>
                  </a:outerShdw>
                </a:effectLst>
              </a:rPr>
              <a:t> предмет</a:t>
            </a:r>
            <a:r>
              <a:rPr lang="uk-UA" sz="2800" dirty="0" smtClean="0">
                <a:solidFill>
                  <a:srgbClr val="C00000"/>
                </a:solidFill>
                <a:effectLst>
                  <a:outerShdw blurRad="38100" dist="38100" dir="2700000" algn="tl">
                    <a:srgbClr val="C0C0C0"/>
                  </a:outerShdw>
                </a:effectLst>
              </a:rPr>
              <a:t> </a:t>
            </a:r>
            <a:r>
              <a:rPr lang="uk-UA" sz="3000" dirty="0" smtClean="0">
                <a:solidFill>
                  <a:srgbClr val="9F1D83"/>
                </a:solidFill>
                <a:effectLst>
                  <a:outerShdw blurRad="38100" dist="38100" dir="2700000" algn="tl">
                    <a:srgbClr val="C0C0C0"/>
                  </a:outerShdw>
                </a:effectLst>
              </a:rPr>
              <a:t> вивчається</a:t>
            </a:r>
            <a:endParaRPr lang="uk-UA" sz="3000" dirty="0">
              <a:solidFill>
                <a:srgbClr val="9F1D83"/>
              </a:solidFill>
              <a:effectLst>
                <a:outerShdw blurRad="38100" dist="38100" dir="2700000" algn="tl">
                  <a:srgbClr val="C0C0C0"/>
                </a:outerShdw>
              </a:effectLst>
            </a:endParaRPr>
          </a:p>
          <a:p>
            <a:pPr algn="ctr"/>
            <a:r>
              <a:rPr lang="ru-RU" sz="2800" u="sng" dirty="0" err="1" smtClean="0">
                <a:solidFill>
                  <a:srgbClr val="FFFF00"/>
                </a:solidFill>
              </a:rPr>
              <a:t>Втілення</a:t>
            </a:r>
            <a:r>
              <a:rPr lang="ru-RU" sz="2800" u="sng" dirty="0" smtClean="0">
                <a:solidFill>
                  <a:srgbClr val="FFFF00"/>
                </a:solidFill>
              </a:rPr>
              <a:t> </a:t>
            </a:r>
            <a:r>
              <a:rPr lang="ru-RU" sz="2800" u="sng" dirty="0" err="1" smtClean="0">
                <a:solidFill>
                  <a:srgbClr val="FFFF00"/>
                </a:solidFill>
              </a:rPr>
              <a:t>інтегрованого</a:t>
            </a:r>
            <a:r>
              <a:rPr lang="ru-RU" sz="2800" u="sng" dirty="0" smtClean="0">
                <a:solidFill>
                  <a:srgbClr val="FFFF00"/>
                </a:solidFill>
              </a:rPr>
              <a:t> </a:t>
            </a:r>
            <a:r>
              <a:rPr lang="ru-RU" sz="2800" u="sng" dirty="0" err="1" smtClean="0">
                <a:solidFill>
                  <a:srgbClr val="FFFF00"/>
                </a:solidFill>
              </a:rPr>
              <a:t>підходу</a:t>
            </a:r>
            <a:endParaRPr lang="ru-RU" sz="2800" u="sng" dirty="0" smtClean="0">
              <a:solidFill>
                <a:srgbClr val="FFFF00"/>
              </a:solidFill>
            </a:endParaRPr>
          </a:p>
          <a:p>
            <a:r>
              <a:rPr lang="ru-RU" sz="2800" dirty="0" smtClean="0">
                <a:solidFill>
                  <a:srgbClr val="FFFF00"/>
                </a:solidFill>
              </a:rPr>
              <a:t>• </a:t>
            </a:r>
            <a:r>
              <a:rPr lang="ru-RU" sz="2800" dirty="0" err="1" smtClean="0">
                <a:solidFill>
                  <a:srgbClr val="FFFF00"/>
                </a:solidFill>
              </a:rPr>
              <a:t>Дитячі</a:t>
            </a:r>
            <a:r>
              <a:rPr lang="ru-RU" sz="2800" dirty="0" smtClean="0">
                <a:solidFill>
                  <a:srgbClr val="FFFF00"/>
                </a:solidFill>
              </a:rPr>
              <a:t> садки — </a:t>
            </a:r>
            <a:r>
              <a:rPr lang="ru-RU" sz="2800" dirty="0" err="1" smtClean="0">
                <a:solidFill>
                  <a:srgbClr val="FFFF00"/>
                </a:solidFill>
              </a:rPr>
              <a:t>виходимо</a:t>
            </a:r>
            <a:r>
              <a:rPr lang="ru-RU" sz="2800" dirty="0" smtClean="0">
                <a:solidFill>
                  <a:srgbClr val="FFFF00"/>
                </a:solidFill>
              </a:rPr>
              <a:t> за </a:t>
            </a:r>
            <a:r>
              <a:rPr lang="ru-RU" sz="2800" dirty="0" err="1" smtClean="0">
                <a:solidFill>
                  <a:srgbClr val="FFFF00"/>
                </a:solidFill>
              </a:rPr>
              <a:t>межі</a:t>
            </a:r>
            <a:r>
              <a:rPr lang="ru-RU" sz="2800" dirty="0" smtClean="0">
                <a:solidFill>
                  <a:srgbClr val="FFFF00"/>
                </a:solidFill>
              </a:rPr>
              <a:t> занять</a:t>
            </a:r>
          </a:p>
          <a:p>
            <a:r>
              <a:rPr lang="ru-RU" sz="2800" dirty="0">
                <a:solidFill>
                  <a:srgbClr val="FFFF00"/>
                </a:solidFill>
              </a:rPr>
              <a:t>• Початкова школа — </a:t>
            </a:r>
            <a:r>
              <a:rPr lang="ru-RU" sz="2800" dirty="0" err="1" smtClean="0">
                <a:solidFill>
                  <a:srgbClr val="FFFF00"/>
                </a:solidFill>
              </a:rPr>
              <a:t>передусім</a:t>
            </a:r>
            <a:r>
              <a:rPr lang="ru-RU" sz="2800" dirty="0" smtClean="0">
                <a:solidFill>
                  <a:srgbClr val="FFFF00"/>
                </a:solidFill>
              </a:rPr>
              <a:t>  </a:t>
            </a:r>
            <a:r>
              <a:rPr lang="ru-RU" sz="2800" dirty="0" err="1">
                <a:solidFill>
                  <a:srgbClr val="FFFF00"/>
                </a:solidFill>
              </a:rPr>
              <a:t>курси</a:t>
            </a:r>
            <a:r>
              <a:rPr lang="ru-RU" sz="2800" dirty="0">
                <a:solidFill>
                  <a:srgbClr val="FFFF00"/>
                </a:solidFill>
              </a:rPr>
              <a:t> </a:t>
            </a:r>
            <a:r>
              <a:rPr lang="ru-RU" sz="2800" dirty="0" smtClean="0">
                <a:solidFill>
                  <a:srgbClr val="FFFF00"/>
                </a:solidFill>
              </a:rPr>
              <a:t/>
            </a:r>
            <a:br>
              <a:rPr lang="ru-RU" sz="2800" dirty="0" smtClean="0">
                <a:solidFill>
                  <a:srgbClr val="FFFF00"/>
                </a:solidFill>
              </a:rPr>
            </a:br>
            <a:r>
              <a:rPr lang="ru-RU" sz="2800" dirty="0" smtClean="0">
                <a:solidFill>
                  <a:srgbClr val="FFFF00"/>
                </a:solidFill>
              </a:rPr>
              <a:t>   «</a:t>
            </a:r>
            <a:r>
              <a:rPr lang="ru-RU" sz="2800" dirty="0">
                <a:solidFill>
                  <a:srgbClr val="FFFF00"/>
                </a:solidFill>
              </a:rPr>
              <a:t>Я </a:t>
            </a:r>
            <a:r>
              <a:rPr lang="ru-RU" sz="2800" dirty="0" err="1">
                <a:solidFill>
                  <a:srgbClr val="FFFF00"/>
                </a:solidFill>
              </a:rPr>
              <a:t>досліджую</a:t>
            </a:r>
            <a:r>
              <a:rPr lang="ru-RU" sz="2800" dirty="0">
                <a:solidFill>
                  <a:srgbClr val="FFFF00"/>
                </a:solidFill>
              </a:rPr>
              <a:t> </a:t>
            </a:r>
            <a:r>
              <a:rPr lang="ru-RU" sz="2800" dirty="0" err="1">
                <a:solidFill>
                  <a:srgbClr val="FFFF00"/>
                </a:solidFill>
              </a:rPr>
              <a:t>світ</a:t>
            </a:r>
            <a:r>
              <a:rPr lang="ru-RU" sz="2800" dirty="0">
                <a:solidFill>
                  <a:srgbClr val="FFFF00"/>
                </a:solidFill>
              </a:rPr>
              <a:t>», «</a:t>
            </a:r>
            <a:r>
              <a:rPr lang="ru-RU" sz="2800" dirty="0" err="1">
                <a:solidFill>
                  <a:srgbClr val="FFFF00"/>
                </a:solidFill>
              </a:rPr>
              <a:t>Мистецтво</a:t>
            </a:r>
            <a:r>
              <a:rPr lang="ru-RU" sz="2800" dirty="0" smtClean="0">
                <a:solidFill>
                  <a:srgbClr val="FFFF00"/>
                </a:solidFill>
              </a:rPr>
              <a:t>»</a:t>
            </a:r>
            <a:endParaRPr lang="uk-UA" sz="2800" i="1" dirty="0">
              <a:solidFill>
                <a:srgbClr val="FFFF00"/>
              </a:solidFill>
            </a:endParaRPr>
          </a:p>
        </p:txBody>
      </p:sp>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6248" y="4500570"/>
            <a:ext cx="1749209" cy="1734195"/>
          </a:xfrm>
          <a:prstGeom prst="rect">
            <a:avLst/>
          </a:prstGeom>
        </p:spPr>
      </p:pic>
      <p:sp>
        <p:nvSpPr>
          <p:cNvPr id="4" name="TextBox 3"/>
          <p:cNvSpPr txBox="1"/>
          <p:nvPr/>
        </p:nvSpPr>
        <p:spPr>
          <a:xfrm>
            <a:off x="4860032" y="6525071"/>
            <a:ext cx="1339726" cy="307777"/>
          </a:xfrm>
          <a:prstGeom prst="rect">
            <a:avLst/>
          </a:prstGeom>
          <a:noFill/>
        </p:spPr>
        <p:txBody>
          <a:bodyPr wrap="none" rtlCol="0">
            <a:spAutoFit/>
          </a:bodyPr>
          <a:lstStyle/>
          <a:p>
            <a:r>
              <a:rPr lang="uk-UA" sz="1400" i="1" dirty="0">
                <a:solidFill>
                  <a:srgbClr val="0070C0"/>
                </a:solidFill>
                <a:latin typeface="Calibri" panose="020F0502020204030204" pitchFamily="34" charset="0"/>
                <a:cs typeface="+mn-cs"/>
              </a:rPr>
              <a:t>Дональд </a:t>
            </a:r>
            <a:r>
              <a:rPr lang="uk-UA" sz="1400" i="1" dirty="0" err="1">
                <a:solidFill>
                  <a:srgbClr val="0070C0"/>
                </a:solidFill>
                <a:latin typeface="Calibri" panose="020F0502020204030204" pitchFamily="34" charset="0"/>
                <a:cs typeface="+mn-cs"/>
              </a:rPr>
              <a:t>Золан</a:t>
            </a:r>
            <a:endParaRPr lang="uk-UA" sz="1400" i="1" dirty="0">
              <a:solidFill>
                <a:srgbClr val="0070C0"/>
              </a:solidFill>
              <a:latin typeface="Calibri" panose="020F0502020204030204" pitchFamily="34" charset="0"/>
              <a:cs typeface="+mn-cs"/>
            </a:endParaRPr>
          </a:p>
        </p:txBody>
      </p:sp>
    </p:spTree>
    <p:extLst>
      <p:ext uri="{BB962C8B-B14F-4D97-AF65-F5344CB8AC3E}">
        <p14:creationId xmlns:p14="http://schemas.microsoft.com/office/powerpoint/2010/main" val="132161241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Текст 1"/>
          <p:cNvSpPr>
            <a:spLocks noGrp="1"/>
          </p:cNvSpPr>
          <p:nvPr>
            <p:ph type="body" sz="quarter" idx="15"/>
          </p:nvPr>
        </p:nvSpPr>
        <p:spPr>
          <a:xfrm>
            <a:off x="1000100" y="188913"/>
            <a:ext cx="5857916" cy="739757"/>
          </a:xfrm>
        </p:spPr>
        <p:txBody>
          <a:bodyPr/>
          <a:lstStyle/>
          <a:p>
            <a:r>
              <a:rPr lang="ru-RU" sz="3000" dirty="0" smtClean="0">
                <a:solidFill>
                  <a:srgbClr val="9F1D83"/>
                </a:solidFill>
                <a:effectLst>
                  <a:outerShdw blurRad="38100" dist="38100" dir="2700000" algn="tl">
                    <a:srgbClr val="C0C0C0"/>
                  </a:outerShdw>
                </a:effectLst>
              </a:rPr>
              <a:t>   </a:t>
            </a:r>
            <a:r>
              <a:rPr lang="ru-RU" sz="3000" u="sng" dirty="0" err="1" smtClean="0">
                <a:solidFill>
                  <a:srgbClr val="9F1D83"/>
                </a:solidFill>
                <a:effectLst>
                  <a:outerShdw blurRad="38100" dist="38100" dir="2700000" algn="tl">
                    <a:srgbClr val="C0C0C0"/>
                  </a:outerShdw>
                </a:effectLst>
              </a:rPr>
              <a:t>Досліди</a:t>
            </a:r>
            <a:r>
              <a:rPr lang="ru-RU" sz="3000" u="sng" dirty="0" smtClean="0">
                <a:solidFill>
                  <a:srgbClr val="9F1D83"/>
                </a:solidFill>
                <a:effectLst>
                  <a:outerShdw blurRad="38100" dist="38100" dir="2700000" algn="tl">
                    <a:srgbClr val="C0C0C0"/>
                  </a:outerShdw>
                </a:effectLst>
              </a:rPr>
              <a:t> </a:t>
            </a:r>
            <a:r>
              <a:rPr lang="ru-RU" sz="3000" u="sng" dirty="0" err="1" smtClean="0">
                <a:solidFill>
                  <a:srgbClr val="9F1D83"/>
                </a:solidFill>
                <a:effectLst>
                  <a:outerShdw blurRad="38100" dist="38100" dir="2700000" algn="tl">
                    <a:srgbClr val="C0C0C0"/>
                  </a:outerShdw>
                </a:effectLst>
              </a:rPr>
              <a:t>Конструювання</a:t>
            </a:r>
            <a:r>
              <a:rPr lang="ru-RU" sz="3000" u="sng" dirty="0" smtClean="0">
                <a:solidFill>
                  <a:srgbClr val="9F1D83"/>
                </a:solidFill>
                <a:effectLst>
                  <a:outerShdw blurRad="38100" dist="38100" dir="2700000" algn="tl">
                    <a:srgbClr val="C0C0C0"/>
                  </a:outerShdw>
                </a:effectLst>
              </a:rPr>
              <a:t> </a:t>
            </a:r>
            <a:r>
              <a:rPr lang="ru-RU" sz="3000" u="sng" dirty="0" err="1" smtClean="0">
                <a:solidFill>
                  <a:srgbClr val="9F1D83"/>
                </a:solidFill>
                <a:effectLst>
                  <a:outerShdw blurRad="38100" dist="38100" dir="2700000" algn="tl">
                    <a:srgbClr val="C0C0C0"/>
                  </a:outerShdw>
                </a:effectLst>
              </a:rPr>
              <a:t>Ігри</a:t>
            </a:r>
            <a:r>
              <a:rPr lang="uk-UA" sz="2800" u="sng" dirty="0" smtClean="0">
                <a:solidFill>
                  <a:srgbClr val="C00000"/>
                </a:solidFill>
                <a:effectLst>
                  <a:outerShdw blurRad="38100" dist="38100" dir="2700000" algn="tl">
                    <a:srgbClr val="C0C0C0"/>
                  </a:outerShdw>
                </a:effectLst>
              </a:rPr>
              <a:t> </a:t>
            </a:r>
            <a:endParaRPr lang="uk-UA" sz="2800" b="0" i="1" u="sng" dirty="0"/>
          </a:p>
        </p:txBody>
      </p:sp>
      <p:sp>
        <p:nvSpPr>
          <p:cNvPr id="3" name="Текст 1"/>
          <p:cNvSpPr>
            <a:spLocks noGrp="1"/>
          </p:cNvSpPr>
          <p:nvPr>
            <p:ph type="body" sz="quarter" idx="15"/>
          </p:nvPr>
        </p:nvSpPr>
        <p:spPr>
          <a:xfrm>
            <a:off x="928662" y="1214422"/>
            <a:ext cx="7675786" cy="4950882"/>
          </a:xfrm>
        </p:spPr>
        <p:txBody>
          <a:bodyPr>
            <a:normAutofit lnSpcReduction="10000"/>
          </a:bodyPr>
          <a:lstStyle/>
          <a:p>
            <a:r>
              <a:rPr lang="ru-RU" sz="2800" b="0" dirty="0">
                <a:solidFill>
                  <a:srgbClr val="FF0000"/>
                </a:solidFill>
              </a:rPr>
              <a:t>• </a:t>
            </a:r>
            <a:r>
              <a:rPr lang="ru-RU" sz="2800" dirty="0" err="1" smtClean="0">
                <a:solidFill>
                  <a:srgbClr val="FF0000"/>
                </a:solidFill>
              </a:rPr>
              <a:t>Досліди</a:t>
            </a:r>
            <a:r>
              <a:rPr lang="ru-RU" sz="2800" dirty="0" smtClean="0">
                <a:solidFill>
                  <a:srgbClr val="FF0000"/>
                </a:solidFill>
              </a:rPr>
              <a:t> </a:t>
            </a:r>
            <a:r>
              <a:rPr lang="ru-RU" sz="2800" b="0" dirty="0" smtClean="0">
                <a:solidFill>
                  <a:srgbClr val="FF0000"/>
                </a:solidFill>
              </a:rPr>
              <a:t>на </a:t>
            </a:r>
            <a:r>
              <a:rPr lang="ru-RU" sz="2800" b="0" dirty="0" err="1" smtClean="0">
                <a:solidFill>
                  <a:srgbClr val="FF0000"/>
                </a:solidFill>
              </a:rPr>
              <a:t>різних</a:t>
            </a:r>
            <a:r>
              <a:rPr lang="ru-RU" sz="2800" b="0" dirty="0" smtClean="0">
                <a:solidFill>
                  <a:srgbClr val="FF0000"/>
                </a:solidFill>
              </a:rPr>
              <a:t> </a:t>
            </a:r>
            <a:r>
              <a:rPr lang="ru-RU" sz="2800" b="0" dirty="0" err="1" smtClean="0">
                <a:solidFill>
                  <a:srgbClr val="FF0000"/>
                </a:solidFill>
              </a:rPr>
              <a:t>заняттях</a:t>
            </a:r>
            <a:r>
              <a:rPr lang="ru-RU" sz="2800" b="0" dirty="0" smtClean="0">
                <a:solidFill>
                  <a:srgbClr val="FF0000"/>
                </a:solidFill>
              </a:rPr>
              <a:t> </a:t>
            </a:r>
          </a:p>
          <a:p>
            <a:r>
              <a:rPr lang="ru-RU" sz="2800" b="0" dirty="0" smtClean="0">
                <a:solidFill>
                  <a:srgbClr val="FF0000"/>
                </a:solidFill>
              </a:rPr>
              <a:t>та уроках  як </a:t>
            </a:r>
            <a:r>
              <a:rPr lang="ru-RU" sz="2800" b="0" dirty="0" err="1" smtClean="0">
                <a:solidFill>
                  <a:srgbClr val="FF0000"/>
                </a:solidFill>
              </a:rPr>
              <a:t>крок</a:t>
            </a:r>
            <a:r>
              <a:rPr lang="ru-RU" sz="2800" b="0" dirty="0" smtClean="0">
                <a:solidFill>
                  <a:srgbClr val="FF0000"/>
                </a:solidFill>
              </a:rPr>
              <a:t> до</a:t>
            </a:r>
          </a:p>
          <a:p>
            <a:r>
              <a:rPr lang="ru-RU" sz="2800" b="0" dirty="0" smtClean="0">
                <a:solidFill>
                  <a:srgbClr val="FF0000"/>
                </a:solidFill>
              </a:rPr>
              <a:t> </a:t>
            </a:r>
            <a:r>
              <a:rPr lang="ru-RU" sz="2800" b="0" dirty="0" err="1" smtClean="0">
                <a:solidFill>
                  <a:srgbClr val="FF0000"/>
                </a:solidFill>
              </a:rPr>
              <a:t>розуміння</a:t>
            </a:r>
            <a:r>
              <a:rPr lang="ru-RU" sz="2800" b="0" dirty="0" smtClean="0">
                <a:solidFill>
                  <a:srgbClr val="FF0000"/>
                </a:solidFill>
              </a:rPr>
              <a:t> </a:t>
            </a:r>
            <a:r>
              <a:rPr lang="ru-RU" sz="2800" b="0" dirty="0" err="1" smtClean="0">
                <a:solidFill>
                  <a:srgbClr val="FF0000"/>
                </a:solidFill>
              </a:rPr>
              <a:t>процесу</a:t>
            </a:r>
            <a:endParaRPr lang="ru-RU" sz="2800" b="0" dirty="0" smtClean="0">
              <a:solidFill>
                <a:srgbClr val="FF0000"/>
              </a:solidFill>
            </a:endParaRPr>
          </a:p>
          <a:p>
            <a:endParaRPr lang="ru-RU" sz="2800" b="0" dirty="0" smtClean="0">
              <a:solidFill>
                <a:srgbClr val="FF0000"/>
              </a:solidFill>
            </a:endParaRPr>
          </a:p>
          <a:p>
            <a:r>
              <a:rPr lang="ru-RU" sz="2800" b="0" dirty="0" smtClean="0">
                <a:solidFill>
                  <a:srgbClr val="FF0000"/>
                </a:solidFill>
              </a:rPr>
              <a:t>• </a:t>
            </a:r>
            <a:r>
              <a:rPr lang="ru-RU" sz="2800" dirty="0" err="1">
                <a:solidFill>
                  <a:srgbClr val="FF0000"/>
                </a:solidFill>
              </a:rPr>
              <a:t>Конструювання</a:t>
            </a:r>
            <a:r>
              <a:rPr lang="ru-RU" sz="2800" dirty="0">
                <a:solidFill>
                  <a:srgbClr val="FF0000"/>
                </a:solidFill>
              </a:rPr>
              <a:t> </a:t>
            </a:r>
            <a:r>
              <a:rPr lang="ru-RU" sz="2800" b="0" dirty="0">
                <a:solidFill>
                  <a:srgbClr val="FF0000"/>
                </a:solidFill>
              </a:rPr>
              <a:t>як </a:t>
            </a:r>
            <a:r>
              <a:rPr lang="ru-RU" sz="2800" b="0" dirty="0" err="1" smtClean="0">
                <a:solidFill>
                  <a:srgbClr val="FF0000"/>
                </a:solidFill>
              </a:rPr>
              <a:t>ілюстрація</a:t>
            </a:r>
            <a:endParaRPr lang="ru-RU" sz="2800" b="0" dirty="0" smtClean="0">
              <a:solidFill>
                <a:srgbClr val="FF0000"/>
              </a:solidFill>
            </a:endParaRPr>
          </a:p>
          <a:p>
            <a:r>
              <a:rPr lang="ru-RU" sz="2800" b="0" dirty="0" smtClean="0">
                <a:solidFill>
                  <a:srgbClr val="FF0000"/>
                </a:solidFill>
              </a:rPr>
              <a:t> </a:t>
            </a:r>
            <a:r>
              <a:rPr lang="ru-RU" sz="2800" b="0" dirty="0" err="1">
                <a:solidFill>
                  <a:srgbClr val="FF0000"/>
                </a:solidFill>
              </a:rPr>
              <a:t>розв’язування</a:t>
            </a:r>
            <a:r>
              <a:rPr lang="ru-RU" sz="2800" b="0" dirty="0">
                <a:solidFill>
                  <a:srgbClr val="FF0000"/>
                </a:solidFill>
              </a:rPr>
              <a:t> </a:t>
            </a:r>
            <a:r>
              <a:rPr lang="ru-RU" sz="2800" b="0" dirty="0" err="1">
                <a:solidFill>
                  <a:srgbClr val="FF0000"/>
                </a:solidFill>
              </a:rPr>
              <a:t>задачі</a:t>
            </a:r>
            <a:r>
              <a:rPr lang="ru-RU" sz="2800" b="0" dirty="0">
                <a:solidFill>
                  <a:srgbClr val="FF0000"/>
                </a:solidFill>
              </a:rPr>
              <a:t>, </a:t>
            </a:r>
            <a:r>
              <a:rPr lang="ru-RU" sz="2800" b="0" dirty="0" smtClean="0">
                <a:solidFill>
                  <a:srgbClr val="FF0000"/>
                </a:solidFill>
              </a:rPr>
              <a:t> як </a:t>
            </a:r>
            <a:r>
              <a:rPr lang="ru-RU" sz="2800" b="0" dirty="0" err="1">
                <a:solidFill>
                  <a:srgbClr val="FF0000"/>
                </a:solidFill>
              </a:rPr>
              <a:t>дослідження</a:t>
            </a:r>
            <a:r>
              <a:rPr lang="ru-RU" sz="2800" b="0" dirty="0">
                <a:solidFill>
                  <a:srgbClr val="FF0000"/>
                </a:solidFill>
              </a:rPr>
              <a:t>, яке </a:t>
            </a:r>
            <a:r>
              <a:rPr lang="ru-RU" sz="2800" b="0" dirty="0" err="1">
                <a:solidFill>
                  <a:srgbClr val="FF0000"/>
                </a:solidFill>
              </a:rPr>
              <a:t>допомагає</a:t>
            </a:r>
            <a:r>
              <a:rPr lang="ru-RU" sz="2800" b="0" dirty="0">
                <a:solidFill>
                  <a:srgbClr val="FF0000"/>
                </a:solidFill>
              </a:rPr>
              <a:t> </a:t>
            </a:r>
            <a:r>
              <a:rPr lang="ru-RU" sz="2800" b="0" dirty="0" err="1">
                <a:solidFill>
                  <a:srgbClr val="FF0000"/>
                </a:solidFill>
              </a:rPr>
              <a:t>розв’язати</a:t>
            </a:r>
            <a:r>
              <a:rPr lang="ru-RU" sz="2800" b="0" dirty="0">
                <a:solidFill>
                  <a:srgbClr val="FF0000"/>
                </a:solidFill>
              </a:rPr>
              <a:t> </a:t>
            </a:r>
            <a:r>
              <a:rPr lang="ru-RU" sz="2800" b="0" dirty="0" smtClean="0">
                <a:solidFill>
                  <a:srgbClr val="FF0000"/>
                </a:solidFill>
              </a:rPr>
              <a:t>задачу</a:t>
            </a:r>
          </a:p>
          <a:p>
            <a:endParaRPr lang="uk-UA" sz="2800" b="0" i="1" dirty="0">
              <a:solidFill>
                <a:srgbClr val="FF0000"/>
              </a:solidFill>
            </a:endParaRPr>
          </a:p>
          <a:p>
            <a:r>
              <a:rPr lang="ru-RU" sz="2800" b="0" dirty="0" smtClean="0">
                <a:solidFill>
                  <a:srgbClr val="FF0000"/>
                </a:solidFill>
              </a:rPr>
              <a:t>• </a:t>
            </a:r>
            <a:r>
              <a:rPr lang="ru-RU" sz="2800" dirty="0" err="1">
                <a:solidFill>
                  <a:srgbClr val="FF0000"/>
                </a:solidFill>
              </a:rPr>
              <a:t>Ігри</a:t>
            </a:r>
            <a:r>
              <a:rPr lang="ru-RU" sz="2800" b="0" dirty="0">
                <a:solidFill>
                  <a:srgbClr val="FF0000"/>
                </a:solidFill>
              </a:rPr>
              <a:t> — </a:t>
            </a:r>
            <a:r>
              <a:rPr lang="ru-RU" sz="2800" b="0" dirty="0" err="1">
                <a:solidFill>
                  <a:srgbClr val="FF0000"/>
                </a:solidFill>
              </a:rPr>
              <a:t>інтелектуальні</a:t>
            </a:r>
            <a:r>
              <a:rPr lang="ru-RU" sz="2800" b="0" dirty="0">
                <a:solidFill>
                  <a:srgbClr val="FF0000"/>
                </a:solidFill>
              </a:rPr>
              <a:t> та </a:t>
            </a:r>
            <a:r>
              <a:rPr lang="ru-RU" sz="2800" b="0" dirty="0" err="1">
                <a:solidFill>
                  <a:srgbClr val="FF0000"/>
                </a:solidFill>
              </a:rPr>
              <a:t>сенсорні</a:t>
            </a:r>
            <a:r>
              <a:rPr lang="ru-RU" sz="2800" b="0" dirty="0">
                <a:solidFill>
                  <a:srgbClr val="FF0000"/>
                </a:solidFill>
              </a:rPr>
              <a:t> </a:t>
            </a:r>
            <a:r>
              <a:rPr lang="ru-RU" sz="2800" b="0" dirty="0" err="1">
                <a:solidFill>
                  <a:srgbClr val="FF0000"/>
                </a:solidFill>
              </a:rPr>
              <a:t>ігри</a:t>
            </a:r>
            <a:r>
              <a:rPr lang="ru-RU" sz="2800" b="0" dirty="0">
                <a:solidFill>
                  <a:srgbClr val="FF0000"/>
                </a:solidFill>
              </a:rPr>
              <a:t>, </a:t>
            </a:r>
            <a:r>
              <a:rPr lang="ru-RU" sz="2800" b="0" dirty="0" smtClean="0">
                <a:solidFill>
                  <a:srgbClr val="FF0000"/>
                </a:solidFill>
              </a:rPr>
              <a:t/>
            </a:r>
            <a:br>
              <a:rPr lang="ru-RU" sz="2800" b="0" dirty="0" smtClean="0">
                <a:solidFill>
                  <a:srgbClr val="FF0000"/>
                </a:solidFill>
              </a:rPr>
            </a:br>
            <a:r>
              <a:rPr lang="ru-RU" sz="2800" b="0" dirty="0" smtClean="0">
                <a:solidFill>
                  <a:srgbClr val="FF0000"/>
                </a:solidFill>
              </a:rPr>
              <a:t>   </a:t>
            </a:r>
            <a:r>
              <a:rPr lang="ru-RU" sz="2800" b="0" dirty="0" err="1" smtClean="0">
                <a:solidFill>
                  <a:srgbClr val="FF0000"/>
                </a:solidFill>
              </a:rPr>
              <a:t>ігри-дослідження</a:t>
            </a:r>
            <a:r>
              <a:rPr lang="ru-RU" sz="2800" b="0" dirty="0">
                <a:solidFill>
                  <a:srgbClr val="FF0000"/>
                </a:solidFill>
              </a:rPr>
              <a:t>, </a:t>
            </a:r>
            <a:r>
              <a:rPr lang="ru-RU" sz="2800" b="0" dirty="0" err="1">
                <a:solidFill>
                  <a:srgbClr val="FF0000"/>
                </a:solidFill>
              </a:rPr>
              <a:t>дидактичні</a:t>
            </a:r>
            <a:r>
              <a:rPr lang="ru-RU" sz="2800" b="0" dirty="0">
                <a:solidFill>
                  <a:srgbClr val="FF0000"/>
                </a:solidFill>
              </a:rPr>
              <a:t> та </a:t>
            </a:r>
            <a:r>
              <a:rPr lang="ru-RU" sz="2800" b="0" dirty="0" err="1">
                <a:solidFill>
                  <a:srgbClr val="FF0000"/>
                </a:solidFill>
              </a:rPr>
              <a:t>рухливі</a:t>
            </a:r>
            <a:r>
              <a:rPr lang="ru-RU" sz="2800" b="0" dirty="0">
                <a:solidFill>
                  <a:srgbClr val="FF0000"/>
                </a:solidFill>
              </a:rPr>
              <a:t> </a:t>
            </a:r>
            <a:r>
              <a:rPr lang="ru-RU" sz="2800" b="0" dirty="0" err="1">
                <a:solidFill>
                  <a:srgbClr val="FF0000"/>
                </a:solidFill>
              </a:rPr>
              <a:t>ігри</a:t>
            </a:r>
            <a:r>
              <a:rPr lang="ru-RU" sz="2800" b="0" dirty="0">
                <a:solidFill>
                  <a:srgbClr val="FF0000"/>
                </a:solidFill>
              </a:rPr>
              <a:t> </a:t>
            </a:r>
          </a:p>
        </p:txBody>
      </p:sp>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407692" y="0"/>
            <a:ext cx="3391370" cy="3068960"/>
          </a:xfrm>
          <a:prstGeom prst="rect">
            <a:avLst/>
          </a:prstGeom>
        </p:spPr>
      </p:pic>
    </p:spTree>
    <p:extLst>
      <p:ext uri="{BB962C8B-B14F-4D97-AF65-F5344CB8AC3E}">
        <p14:creationId xmlns:p14="http://schemas.microsoft.com/office/powerpoint/2010/main" val="350878235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Текст 1"/>
          <p:cNvSpPr>
            <a:spLocks noGrp="1"/>
          </p:cNvSpPr>
          <p:nvPr>
            <p:ph type="body" sz="quarter" idx="15"/>
          </p:nvPr>
        </p:nvSpPr>
        <p:spPr>
          <a:xfrm>
            <a:off x="2214546" y="285728"/>
            <a:ext cx="4643470" cy="571504"/>
          </a:xfrm>
        </p:spPr>
        <p:txBody>
          <a:bodyPr>
            <a:normAutofit lnSpcReduction="10000"/>
          </a:bodyPr>
          <a:lstStyle/>
          <a:p>
            <a:r>
              <a:rPr lang="uk-UA" dirty="0">
                <a:solidFill>
                  <a:srgbClr val="C00000"/>
                </a:solidFill>
              </a:rPr>
              <a:t>Якими бувають досліди</a:t>
            </a:r>
            <a:r>
              <a:rPr lang="uk-UA" dirty="0" smtClean="0">
                <a:solidFill>
                  <a:srgbClr val="C00000"/>
                </a:solidFill>
              </a:rPr>
              <a:t>?</a:t>
            </a:r>
            <a:endParaRPr lang="uk-UA" dirty="0">
              <a:solidFill>
                <a:srgbClr val="C00000"/>
              </a:solidFill>
            </a:endParaRPr>
          </a:p>
        </p:txBody>
      </p:sp>
      <p:pic>
        <p:nvPicPr>
          <p:cNvPr id="5" name="Рисунок 4"/>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1500165" y="1075973"/>
            <a:ext cx="7250107" cy="4392488"/>
          </a:xfrm>
        </p:spPr>
      </p:pic>
      <p:pic>
        <p:nvPicPr>
          <p:cNvPr id="4" name="Рисунок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8185" y="184196"/>
            <a:ext cx="1678083" cy="1726841"/>
          </a:xfrm>
          <a:prstGeom prst="rect">
            <a:avLst/>
          </a:prstGeom>
        </p:spPr>
      </p:pic>
      <p:pic>
        <p:nvPicPr>
          <p:cNvPr id="6" name="Рисунок 5" descr="logo_ДВ-Blue.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69718" y="5877271"/>
            <a:ext cx="3054774" cy="766355"/>
          </a:xfrm>
          <a:prstGeom prst="rect">
            <a:avLst/>
          </a:prstGeom>
        </p:spPr>
      </p:pic>
      <p:sp>
        <p:nvSpPr>
          <p:cNvPr id="7" name="TextBox 6"/>
          <p:cNvSpPr txBox="1"/>
          <p:nvPr/>
        </p:nvSpPr>
        <p:spPr>
          <a:xfrm>
            <a:off x="4429124" y="2928934"/>
            <a:ext cx="1296144" cy="461665"/>
          </a:xfrm>
          <a:prstGeom prst="rect">
            <a:avLst/>
          </a:prstGeom>
          <a:noFill/>
        </p:spPr>
        <p:txBody>
          <a:bodyPr wrap="square" rtlCol="0">
            <a:spAutoFit/>
          </a:bodyPr>
          <a:lstStyle/>
          <a:p>
            <a:r>
              <a:rPr lang="uk-UA" sz="2400" b="1" dirty="0" smtClean="0">
                <a:solidFill>
                  <a:schemeClr val="bg1"/>
                </a:solidFill>
                <a:latin typeface="Calibri" panose="020F0502020204030204" pitchFamily="34" charset="0"/>
                <a:cs typeface="Calibri" panose="020F0502020204030204" pitchFamily="34" charset="0"/>
              </a:rPr>
              <a:t>Досліди</a:t>
            </a:r>
            <a:endParaRPr lang="uk-UA"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27939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Текст 1"/>
          <p:cNvSpPr>
            <a:spLocks noGrp="1"/>
          </p:cNvSpPr>
          <p:nvPr>
            <p:ph type="body" sz="quarter" idx="15"/>
          </p:nvPr>
        </p:nvSpPr>
        <p:spPr>
          <a:xfrm>
            <a:off x="1142976" y="188640"/>
            <a:ext cx="7677496" cy="576263"/>
          </a:xfrm>
        </p:spPr>
        <p:txBody>
          <a:bodyPr/>
          <a:lstStyle/>
          <a:p>
            <a:pPr algn="ctr"/>
            <a:r>
              <a:rPr lang="uk-UA" dirty="0" smtClean="0">
                <a:solidFill>
                  <a:srgbClr val="C00000"/>
                </a:solidFill>
              </a:rPr>
              <a:t>Знайди вітер на фотографії. У який бік він </a:t>
            </a:r>
            <a:r>
              <a:rPr lang="uk-UA" dirty="0" err="1" smtClean="0">
                <a:solidFill>
                  <a:srgbClr val="C00000"/>
                </a:solidFill>
              </a:rPr>
              <a:t>дме</a:t>
            </a:r>
            <a:r>
              <a:rPr lang="uk-UA" dirty="0" smtClean="0">
                <a:solidFill>
                  <a:srgbClr val="C00000"/>
                </a:solidFill>
              </a:rPr>
              <a:t>? Чому?</a:t>
            </a:r>
            <a:endParaRPr lang="uk-UA" dirty="0">
              <a:solidFill>
                <a:srgbClr val="C00000"/>
              </a:solidFill>
            </a:endParaRPr>
          </a:p>
        </p:txBody>
      </p:sp>
      <p:pic>
        <p:nvPicPr>
          <p:cNvPr id="5" name="Рисунок 4"/>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l="-151"/>
          <a:stretch/>
        </p:blipFill>
        <p:spPr>
          <a:xfrm>
            <a:off x="1142976" y="764704"/>
            <a:ext cx="7500990" cy="5312550"/>
          </a:xfrm>
        </p:spPr>
      </p:pic>
      <p:sp>
        <p:nvSpPr>
          <p:cNvPr id="4" name="Текст 3"/>
          <p:cNvSpPr>
            <a:spLocks noGrp="1"/>
          </p:cNvSpPr>
          <p:nvPr>
            <p:ph type="body" sz="quarter" idx="16"/>
          </p:nvPr>
        </p:nvSpPr>
        <p:spPr>
          <a:xfrm>
            <a:off x="2143108" y="6237312"/>
            <a:ext cx="6215106" cy="476672"/>
          </a:xfrm>
        </p:spPr>
        <p:txBody>
          <a:bodyPr>
            <a:noAutofit/>
          </a:bodyPr>
          <a:lstStyle/>
          <a:p>
            <a:pPr algn="ctr"/>
            <a:r>
              <a:rPr lang="uk-UA" b="1" dirty="0" err="1" smtClean="0">
                <a:solidFill>
                  <a:srgbClr val="FF0000"/>
                </a:solidFill>
              </a:rPr>
              <a:t>Клікніть</a:t>
            </a:r>
            <a:r>
              <a:rPr lang="uk-UA" b="1" dirty="0" smtClean="0">
                <a:solidFill>
                  <a:srgbClr val="FF0000"/>
                </a:solidFill>
              </a:rPr>
              <a:t> на екрані, з</a:t>
            </a:r>
            <a:r>
              <a:rPr lang="en-US" b="1" dirty="0" smtClean="0">
                <a:solidFill>
                  <a:srgbClr val="FF0000"/>
                </a:solidFill>
              </a:rPr>
              <a:t>’</a:t>
            </a:r>
            <a:r>
              <a:rPr lang="uk-UA" b="1" dirty="0" smtClean="0">
                <a:solidFill>
                  <a:srgbClr val="FF0000"/>
                </a:solidFill>
              </a:rPr>
              <a:t>явиться кулька; </a:t>
            </a:r>
            <a:r>
              <a:rPr lang="uk-UA" b="1" dirty="0" err="1" smtClean="0">
                <a:solidFill>
                  <a:srgbClr val="FF0000"/>
                </a:solidFill>
              </a:rPr>
              <a:t>клікніть</a:t>
            </a:r>
            <a:r>
              <a:rPr lang="uk-UA" b="1" dirty="0" smtClean="0">
                <a:solidFill>
                  <a:srgbClr val="FF0000"/>
                </a:solidFill>
              </a:rPr>
              <a:t> на ній і вона полетить</a:t>
            </a:r>
            <a:endParaRPr lang="uk-UA" b="1" dirty="0">
              <a:solidFill>
                <a:srgbClr val="FF0000"/>
              </a:solidFill>
            </a:endParaRPr>
          </a:p>
        </p:txBody>
      </p:sp>
      <p:pic>
        <p:nvPicPr>
          <p:cNvPr id="6" name="Picture 31" descr="Pust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00100" y="785794"/>
            <a:ext cx="7858180" cy="550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a:hlinkClick r:id="" action="ppaction://hlinkshowjump?jump=previousslide"/>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357290" y="6136614"/>
            <a:ext cx="708876" cy="721386"/>
          </a:xfrm>
          <a:prstGeom prst="rect">
            <a:avLst/>
          </a:prstGeom>
        </p:spPr>
      </p:pic>
      <p:pic>
        <p:nvPicPr>
          <p:cNvPr id="8" name="Рисунок 7">
            <a:hlinkClick r:id="" action="ppaction://hlinkshowjump?jump=nextslide"/>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27619" y="6091990"/>
            <a:ext cx="708877" cy="721386"/>
          </a:xfrm>
          <a:prstGeom prst="rect">
            <a:avLst/>
          </a:prstGeom>
        </p:spPr>
      </p:pic>
      <p:pic>
        <p:nvPicPr>
          <p:cNvPr id="3" name="Рисунок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84095" y="847119"/>
            <a:ext cx="1090115" cy="2996952"/>
          </a:xfrm>
          <a:prstGeom prst="rect">
            <a:avLst/>
          </a:prstGeom>
        </p:spPr>
      </p:pic>
    </p:spTree>
    <p:extLst>
      <p:ext uri="{BB962C8B-B14F-4D97-AF65-F5344CB8AC3E}">
        <p14:creationId xmlns:p14="http://schemas.microsoft.com/office/powerpoint/2010/main" val="278193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5E-6 4.95725E-6 L -0.63143 0.00069 " pathEditMode="relative" rAng="0" ptsTypes="AA">
                                      <p:cBhvr>
                                        <p:cTn id="11" dur="2000" fill="hold"/>
                                        <p:tgtEl>
                                          <p:spTgt spid="3"/>
                                        </p:tgtEl>
                                        <p:attrNameLst>
                                          <p:attrName>ppt_x</p:attrName>
                                          <p:attrName>ppt_y</p:attrName>
                                        </p:attrNameLst>
                                      </p:cBhvr>
                                      <p:rCtr x="-31580" y="23"/>
                                    </p:animMotion>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entr" presetSubtype="9"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7" name="Прямокутник 6"/>
          <p:cNvSpPr/>
          <p:nvPr/>
        </p:nvSpPr>
        <p:spPr>
          <a:xfrm>
            <a:off x="785754" y="1071546"/>
            <a:ext cx="8358246" cy="1200329"/>
          </a:xfrm>
          <a:prstGeom prst="rect">
            <a:avLst/>
          </a:prstGeom>
          <a:noFill/>
        </p:spPr>
        <p:txBody>
          <a:bodyPr wrap="square" lIns="91440" tIns="45720" rIns="91440" bIns="45720">
            <a:spAutoFit/>
          </a:bodyPr>
          <a:lstStyle/>
          <a:p>
            <a:pPr algn="ctr"/>
            <a:r>
              <a:rPr lang="uk-UA"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Вправа </a:t>
            </a:r>
          </a:p>
          <a:p>
            <a:pPr algn="ctr"/>
            <a:r>
              <a:rPr lang="uk-UA" sz="3600" b="1" i="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«Інтелектуально розминка»</a:t>
            </a:r>
            <a:endParaRPr lang="uk-UA"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Текст 1"/>
          <p:cNvSpPr>
            <a:spLocks noGrp="1"/>
          </p:cNvSpPr>
          <p:nvPr>
            <p:ph type="body" sz="quarter" idx="15"/>
          </p:nvPr>
        </p:nvSpPr>
        <p:spPr>
          <a:xfrm>
            <a:off x="785786" y="188640"/>
            <a:ext cx="7890670" cy="576263"/>
          </a:xfrm>
        </p:spPr>
        <p:txBody>
          <a:bodyPr/>
          <a:lstStyle/>
          <a:p>
            <a:r>
              <a:rPr lang="uk-UA" dirty="0" smtClean="0">
                <a:solidFill>
                  <a:srgbClr val="C00000"/>
                </a:solidFill>
              </a:rPr>
              <a:t>Що варто взяти на вулицю</a:t>
            </a:r>
            <a:r>
              <a:rPr lang="uk-UA" dirty="0" smtClean="0"/>
              <a:t>?</a:t>
            </a:r>
            <a:endParaRPr lang="uk-UA" dirty="0"/>
          </a:p>
        </p:txBody>
      </p:sp>
      <p:sp>
        <p:nvSpPr>
          <p:cNvPr id="4" name="Текст 3"/>
          <p:cNvSpPr>
            <a:spLocks noGrp="1"/>
          </p:cNvSpPr>
          <p:nvPr>
            <p:ph type="body" sz="quarter" idx="16"/>
          </p:nvPr>
        </p:nvSpPr>
        <p:spPr>
          <a:xfrm>
            <a:off x="2214546" y="6000768"/>
            <a:ext cx="6336704" cy="857232"/>
          </a:xfrm>
        </p:spPr>
        <p:txBody>
          <a:bodyPr>
            <a:normAutofit fontScale="92500"/>
          </a:bodyPr>
          <a:lstStyle/>
          <a:p>
            <a:endParaRPr lang="uk-UA" dirty="0" smtClean="0"/>
          </a:p>
          <a:p>
            <a:r>
              <a:rPr lang="uk-UA" sz="2000" b="1" dirty="0" smtClean="0">
                <a:solidFill>
                  <a:srgbClr val="FF0000"/>
                </a:solidFill>
              </a:rPr>
              <a:t>                 </a:t>
            </a:r>
            <a:r>
              <a:rPr lang="uk-UA" sz="2000" b="1" dirty="0" err="1" smtClean="0">
                <a:solidFill>
                  <a:srgbClr val="FF0000"/>
                </a:solidFill>
              </a:rPr>
              <a:t>Клікайте</a:t>
            </a:r>
            <a:r>
              <a:rPr lang="uk-UA" sz="2000" b="1" dirty="0" smtClean="0">
                <a:solidFill>
                  <a:srgbClr val="FF0000"/>
                </a:solidFill>
              </a:rPr>
              <a:t> на зображеннях, побачите відповідь</a:t>
            </a:r>
            <a:endParaRPr lang="uk-UA" sz="2000" b="1" dirty="0">
              <a:solidFill>
                <a:srgbClr val="FF0000"/>
              </a:solidFill>
            </a:endParaRPr>
          </a:p>
        </p:txBody>
      </p:sp>
      <p:pic>
        <p:nvPicPr>
          <p:cNvPr id="7" name="Рисунок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08720"/>
            <a:ext cx="4704523" cy="3528392"/>
          </a:xfrm>
          <a:prstGeom prst="rect">
            <a:avLst/>
          </a:prstGeom>
        </p:spPr>
      </p:pic>
      <p:pic>
        <p:nvPicPr>
          <p:cNvPr id="10" name="Рисунок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18012" y="-27384"/>
            <a:ext cx="4762500" cy="3171825"/>
          </a:xfrm>
          <a:prstGeom prst="rect">
            <a:avLst/>
          </a:prstGeom>
        </p:spPr>
      </p:pic>
      <p:pic>
        <p:nvPicPr>
          <p:cNvPr id="11" name="Picture 31" descr="Pusto">
            <a:hlinkClick r:id="rId5" action="ppaction://hlinksldjump"/>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857232"/>
            <a:ext cx="9144000" cy="514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a:hlinkClick r:id="" action="ppaction://hlinkshowjump?jump=previousslide"/>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2214546" y="6136614"/>
            <a:ext cx="708876" cy="721386"/>
          </a:xfrm>
          <a:prstGeom prst="rect">
            <a:avLst/>
          </a:prstGeom>
        </p:spPr>
      </p:pic>
      <p:pic>
        <p:nvPicPr>
          <p:cNvPr id="13" name="Рисунок 12">
            <a:hlinkClick r:id="" action="ppaction://hlinkshowjump?jump=nextslide"/>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27619" y="6091990"/>
            <a:ext cx="708877" cy="721386"/>
          </a:xfrm>
          <a:prstGeom prst="rect">
            <a:avLst/>
          </a:prstGeom>
        </p:spPr>
      </p:pic>
      <p:pic>
        <p:nvPicPr>
          <p:cNvPr id="5" name="Рисунок 4"/>
          <p:cNvPicPr>
            <a:picLocks noGrp="1" noChangeAspect="1"/>
          </p:cNvPicPr>
          <p:nvPr>
            <p:ph type="pic" sz="quarter" idx="13"/>
          </p:nvPr>
        </p:nvPicPr>
        <p:blipFill rotWithShape="1">
          <a:blip r:embed="rId8" cstate="email">
            <a:extLst>
              <a:ext uri="{28A0092B-C50C-407E-A947-70E740481C1C}">
                <a14:useLocalDpi xmlns:a14="http://schemas.microsoft.com/office/drawing/2010/main"/>
              </a:ext>
            </a:extLst>
          </a:blip>
          <a:srcRect t="-1561" b="-1458"/>
          <a:stretch/>
        </p:blipFill>
        <p:spPr>
          <a:xfrm>
            <a:off x="1357290" y="3143248"/>
            <a:ext cx="3456384" cy="2955631"/>
          </a:xfrm>
        </p:spPr>
      </p:pic>
      <p:pic>
        <p:nvPicPr>
          <p:cNvPr id="6" name="Рисунок 5"/>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716016" y="2708920"/>
            <a:ext cx="4469887" cy="3390472"/>
          </a:xfrm>
          <a:prstGeom prst="rect">
            <a:avLst/>
          </a:prstGeom>
        </p:spPr>
      </p:pic>
    </p:spTree>
    <p:extLst>
      <p:ext uri="{BB962C8B-B14F-4D97-AF65-F5344CB8AC3E}">
        <p14:creationId xmlns:p14="http://schemas.microsoft.com/office/powerpoint/2010/main" val="1988999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par>
                          <p:cTn id="14" fill="hold">
                            <p:stCondLst>
                              <p:cond delay="500"/>
                            </p:stCondLst>
                            <p:childTnLst>
                              <p:par>
                                <p:cTn id="15" presetID="2" presetClass="exit" presetSubtype="9" fill="hold" nodeType="afterEffect">
                                  <p:stCondLst>
                                    <p:cond delay="0"/>
                                  </p:stCondLst>
                                  <p:childTnLst>
                                    <p:anim calcmode="lin" valueType="num">
                                      <p:cBhvr additive="base">
                                        <p:cTn id="16" dur="500"/>
                                        <p:tgtEl>
                                          <p:spTgt spid="5"/>
                                        </p:tgtEl>
                                        <p:attrNameLst>
                                          <p:attrName>ppt_x</p:attrName>
                                        </p:attrNameLst>
                                      </p:cBhvr>
                                      <p:tavLst>
                                        <p:tav tm="0">
                                          <p:val>
                                            <p:strVal val="ppt_x"/>
                                          </p:val>
                                        </p:tav>
                                        <p:tav tm="100000">
                                          <p:val>
                                            <p:strVal val="0-ppt_w/2"/>
                                          </p:val>
                                        </p:tav>
                                      </p:tavLst>
                                    </p:anim>
                                    <p:anim calcmode="lin" valueType="num">
                                      <p:cBhvr additive="base">
                                        <p:cTn id="17" dur="500"/>
                                        <p:tgtEl>
                                          <p:spTgt spid="5"/>
                                        </p:tgtEl>
                                        <p:attrNameLst>
                                          <p:attrName>ppt_y</p:attrName>
                                        </p:attrNameLst>
                                      </p:cBhvr>
                                      <p:tavLst>
                                        <p:tav tm="0">
                                          <p:val>
                                            <p:strVal val="ppt_y"/>
                                          </p:val>
                                        </p:tav>
                                        <p:tav tm="100000">
                                          <p:val>
                                            <p:strVal val="0-ppt_h/2"/>
                                          </p:val>
                                        </p:tav>
                                      </p:tavLst>
                                    </p:anim>
                                    <p:set>
                                      <p:cBhvr>
                                        <p:cTn id="1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Текст 1"/>
          <p:cNvSpPr>
            <a:spLocks noGrp="1"/>
          </p:cNvSpPr>
          <p:nvPr>
            <p:ph type="body" sz="quarter" idx="15"/>
          </p:nvPr>
        </p:nvSpPr>
        <p:spPr>
          <a:xfrm>
            <a:off x="1071538" y="188913"/>
            <a:ext cx="7532910" cy="2375991"/>
          </a:xfrm>
        </p:spPr>
        <p:txBody>
          <a:bodyPr/>
          <a:lstStyle/>
          <a:p>
            <a:r>
              <a:rPr lang="ru-RU" sz="3000" dirty="0">
                <a:solidFill>
                  <a:srgbClr val="9F1D83"/>
                </a:solidFill>
                <a:effectLst>
                  <a:outerShdw blurRad="38100" dist="38100" dir="2700000" algn="tl">
                    <a:srgbClr val="C0C0C0"/>
                  </a:outerShdw>
                </a:effectLst>
              </a:rPr>
              <a:t>• </a:t>
            </a:r>
            <a:r>
              <a:rPr lang="ru-RU" sz="3000" dirty="0" err="1">
                <a:solidFill>
                  <a:srgbClr val="9F1D83"/>
                </a:solidFill>
                <a:effectLst>
                  <a:outerShdw blurRad="38100" dist="38100" dir="2700000" algn="tl">
                    <a:srgbClr val="C0C0C0"/>
                  </a:outerShdw>
                </a:effectLst>
              </a:rPr>
              <a:t>Пізнавальні</a:t>
            </a:r>
            <a:r>
              <a:rPr lang="ru-RU" sz="3000" dirty="0">
                <a:solidFill>
                  <a:srgbClr val="9F1D83"/>
                </a:solidFill>
                <a:effectLst>
                  <a:outerShdw blurRad="38100" dist="38100" dir="2700000" algn="tl">
                    <a:srgbClr val="C0C0C0"/>
                  </a:outerShdw>
                </a:effectLst>
              </a:rPr>
              <a:t> </a:t>
            </a:r>
            <a:r>
              <a:rPr lang="ru-RU" sz="3000" dirty="0" err="1">
                <a:solidFill>
                  <a:srgbClr val="9F1D83"/>
                </a:solidFill>
                <a:effectLst>
                  <a:outerShdw blurRad="38100" dist="38100" dir="2700000" algn="tl">
                    <a:srgbClr val="C0C0C0"/>
                  </a:outerShdw>
                </a:effectLst>
              </a:rPr>
              <a:t>презентації</a:t>
            </a:r>
            <a:r>
              <a:rPr lang="ru-RU" sz="3000" dirty="0">
                <a:solidFill>
                  <a:srgbClr val="9F1D83"/>
                </a:solidFill>
                <a:effectLst>
                  <a:outerShdw blurRad="38100" dist="38100" dir="2700000" algn="tl">
                    <a:srgbClr val="C0C0C0"/>
                  </a:outerShdw>
                </a:effectLst>
              </a:rPr>
              <a:t> </a:t>
            </a:r>
            <a:r>
              <a:rPr lang="ru-RU" sz="3000" dirty="0" smtClean="0">
                <a:solidFill>
                  <a:srgbClr val="9F1D83"/>
                </a:solidFill>
                <a:effectLst>
                  <a:outerShdw blurRad="38100" dist="38100" dir="2700000" algn="tl">
                    <a:srgbClr val="C0C0C0"/>
                  </a:outerShdw>
                </a:effectLst>
              </a:rPr>
              <a:t/>
            </a:r>
            <a:br>
              <a:rPr lang="ru-RU" sz="3000" dirty="0" smtClean="0">
                <a:solidFill>
                  <a:srgbClr val="9F1D83"/>
                </a:solidFill>
                <a:effectLst>
                  <a:outerShdw blurRad="38100" dist="38100" dir="2700000" algn="tl">
                    <a:srgbClr val="C0C0C0"/>
                  </a:outerShdw>
                </a:effectLst>
              </a:rPr>
            </a:br>
            <a:r>
              <a:rPr lang="ru-RU" sz="3000" dirty="0" smtClean="0">
                <a:solidFill>
                  <a:srgbClr val="9F1D83"/>
                </a:solidFill>
                <a:effectLst>
                  <a:outerShdw blurRad="38100" dist="38100" dir="2700000" algn="tl">
                    <a:srgbClr val="C0C0C0"/>
                  </a:outerShdw>
                </a:effectLst>
              </a:rPr>
              <a:t>   з </a:t>
            </a:r>
            <a:r>
              <a:rPr lang="ru-RU" sz="3000" dirty="0" err="1">
                <a:solidFill>
                  <a:srgbClr val="9F1D83"/>
                </a:solidFill>
                <a:effectLst>
                  <a:outerShdw blurRad="38100" dist="38100" dir="2700000" algn="tl">
                    <a:srgbClr val="C0C0C0"/>
                  </a:outerShdw>
                </a:effectLst>
              </a:rPr>
              <a:t>інтерактивними</a:t>
            </a:r>
            <a:r>
              <a:rPr lang="ru-RU" sz="3000" dirty="0">
                <a:solidFill>
                  <a:srgbClr val="9F1D83"/>
                </a:solidFill>
                <a:effectLst>
                  <a:outerShdw blurRad="38100" dist="38100" dir="2700000" algn="tl">
                    <a:srgbClr val="C0C0C0"/>
                  </a:outerShdw>
                </a:effectLst>
              </a:rPr>
              <a:t> </a:t>
            </a:r>
            <a:r>
              <a:rPr lang="ru-RU" sz="3000" dirty="0" err="1">
                <a:solidFill>
                  <a:srgbClr val="9F1D83"/>
                </a:solidFill>
                <a:effectLst>
                  <a:outerShdw blurRad="38100" dist="38100" dir="2700000" algn="tl">
                    <a:srgbClr val="C0C0C0"/>
                  </a:outerShdw>
                </a:effectLst>
              </a:rPr>
              <a:t>елементами</a:t>
            </a:r>
            <a:endParaRPr lang="ru-RU" sz="3000" dirty="0">
              <a:solidFill>
                <a:srgbClr val="9F1D83"/>
              </a:solidFill>
              <a:effectLst>
                <a:outerShdw blurRad="38100" dist="38100" dir="2700000" algn="tl">
                  <a:srgbClr val="C0C0C0"/>
                </a:outerShdw>
              </a:effectLst>
            </a:endParaRPr>
          </a:p>
          <a:p>
            <a:r>
              <a:rPr lang="ru-RU" sz="3000" dirty="0">
                <a:solidFill>
                  <a:srgbClr val="9F1D83"/>
                </a:solidFill>
                <a:effectLst>
                  <a:outerShdw blurRad="38100" dist="38100" dir="2700000" algn="tl">
                    <a:srgbClr val="C0C0C0"/>
                  </a:outerShdw>
                </a:effectLst>
              </a:rPr>
              <a:t>• </a:t>
            </a:r>
            <a:r>
              <a:rPr lang="ru-RU" sz="3000" dirty="0" err="1" smtClean="0">
                <a:solidFill>
                  <a:srgbClr val="9F1D83"/>
                </a:solidFill>
                <a:effectLst>
                  <a:outerShdw blurRad="38100" dist="38100" dir="2700000" algn="tl">
                    <a:srgbClr val="C0C0C0"/>
                  </a:outerShdw>
                </a:effectLst>
              </a:rPr>
              <a:t>Етюди</a:t>
            </a:r>
            <a:r>
              <a:rPr lang="ru-RU" sz="3000" dirty="0" smtClean="0">
                <a:solidFill>
                  <a:srgbClr val="9F1D83"/>
                </a:solidFill>
                <a:effectLst>
                  <a:outerShdw blurRad="38100" dist="38100" dir="2700000" algn="tl">
                    <a:srgbClr val="C0C0C0"/>
                  </a:outerShdw>
                </a:effectLst>
              </a:rPr>
              <a:t> </a:t>
            </a:r>
            <a:r>
              <a:rPr lang="ru-RU" sz="3000" dirty="0" err="1">
                <a:solidFill>
                  <a:srgbClr val="9F1D83"/>
                </a:solidFill>
                <a:effectLst>
                  <a:outerShdw blurRad="38100" dist="38100" dir="2700000" algn="tl">
                    <a:srgbClr val="C0C0C0"/>
                  </a:outerShdw>
                </a:effectLst>
              </a:rPr>
              <a:t>під</a:t>
            </a:r>
            <a:r>
              <a:rPr lang="ru-RU" sz="3000" dirty="0">
                <a:solidFill>
                  <a:srgbClr val="9F1D83"/>
                </a:solidFill>
                <a:effectLst>
                  <a:outerShdw blurRad="38100" dist="38100" dir="2700000" algn="tl">
                    <a:srgbClr val="C0C0C0"/>
                  </a:outerShdw>
                </a:effectLst>
              </a:rPr>
              <a:t> </a:t>
            </a:r>
            <a:r>
              <a:rPr lang="ru-RU" sz="3000" dirty="0" err="1">
                <a:solidFill>
                  <a:srgbClr val="9F1D83"/>
                </a:solidFill>
                <a:effectLst>
                  <a:outerShdw blurRad="38100" dist="38100" dir="2700000" algn="tl">
                    <a:srgbClr val="C0C0C0"/>
                  </a:outerShdw>
                </a:effectLst>
              </a:rPr>
              <a:t>музику</a:t>
            </a:r>
            <a:endParaRPr lang="ru-RU" sz="3000" dirty="0">
              <a:solidFill>
                <a:srgbClr val="9F1D83"/>
              </a:solidFill>
              <a:effectLst>
                <a:outerShdw blurRad="38100" dist="38100" dir="2700000" algn="tl">
                  <a:srgbClr val="C0C0C0"/>
                </a:outerShdw>
              </a:effectLst>
            </a:endParaRPr>
          </a:p>
          <a:p>
            <a:r>
              <a:rPr lang="ru-RU" sz="3000" dirty="0">
                <a:solidFill>
                  <a:srgbClr val="9F1D83"/>
                </a:solidFill>
                <a:effectLst>
                  <a:outerShdw blurRad="38100" dist="38100" dir="2700000" algn="tl">
                    <a:srgbClr val="C0C0C0"/>
                  </a:outerShdw>
                </a:effectLst>
              </a:rPr>
              <a:t>• </a:t>
            </a:r>
            <a:r>
              <a:rPr lang="ru-RU" sz="3000" dirty="0" err="1" smtClean="0">
                <a:solidFill>
                  <a:srgbClr val="9F1D83"/>
                </a:solidFill>
                <a:effectLst>
                  <a:outerShdw blurRad="38100" dist="38100" dir="2700000" algn="tl">
                    <a:srgbClr val="C0C0C0"/>
                  </a:outerShdw>
                </a:effectLst>
              </a:rPr>
              <a:t>Вправи</a:t>
            </a:r>
            <a:r>
              <a:rPr lang="ru-RU" sz="3000" dirty="0" smtClean="0">
                <a:solidFill>
                  <a:srgbClr val="9F1D83"/>
                </a:solidFill>
                <a:effectLst>
                  <a:outerShdw blurRad="38100" dist="38100" dir="2700000" algn="tl">
                    <a:srgbClr val="C0C0C0"/>
                  </a:outerShdw>
                </a:effectLst>
              </a:rPr>
              <a:t> </a:t>
            </a:r>
            <a:r>
              <a:rPr lang="ru-RU" sz="3000" dirty="0">
                <a:solidFill>
                  <a:srgbClr val="9F1D83"/>
                </a:solidFill>
                <a:effectLst>
                  <a:outerShdw blurRad="38100" dist="38100" dir="2700000" algn="tl">
                    <a:srgbClr val="C0C0C0"/>
                  </a:outerShdw>
                </a:effectLst>
              </a:rPr>
              <a:t>на </a:t>
            </a:r>
            <a:r>
              <a:rPr lang="ru-RU" sz="3000" dirty="0" err="1">
                <a:solidFill>
                  <a:srgbClr val="9F1D83"/>
                </a:solidFill>
                <a:effectLst>
                  <a:outerShdw blurRad="38100" dist="38100" dir="2700000" algn="tl">
                    <a:srgbClr val="C0C0C0"/>
                  </a:outerShdw>
                </a:effectLst>
              </a:rPr>
              <a:t>асоціації</a:t>
            </a:r>
            <a:endParaRPr lang="ru-RU" sz="3000" dirty="0">
              <a:solidFill>
                <a:srgbClr val="9F1D83"/>
              </a:solidFill>
              <a:effectLst>
                <a:outerShdw blurRad="38100" dist="38100" dir="2700000" algn="tl">
                  <a:srgbClr val="C0C0C0"/>
                </a:outerShdw>
              </a:effectLst>
            </a:endParaRPr>
          </a:p>
        </p:txBody>
      </p:sp>
      <p:sp>
        <p:nvSpPr>
          <p:cNvPr id="3" name="Текст 1"/>
          <p:cNvSpPr>
            <a:spLocks noGrp="1"/>
          </p:cNvSpPr>
          <p:nvPr>
            <p:ph type="body" sz="quarter" idx="15"/>
          </p:nvPr>
        </p:nvSpPr>
        <p:spPr>
          <a:xfrm>
            <a:off x="1571604" y="2708920"/>
            <a:ext cx="7032844" cy="3720476"/>
          </a:xfrm>
        </p:spPr>
        <p:txBody>
          <a:bodyPr>
            <a:normAutofit/>
          </a:bodyPr>
          <a:lstStyle/>
          <a:p>
            <a:pPr algn="just"/>
            <a:r>
              <a:rPr lang="ru-RU" sz="2800" b="0" dirty="0"/>
              <a:t>• </a:t>
            </a:r>
            <a:r>
              <a:rPr lang="ru-RU" sz="2800" dirty="0" err="1" smtClean="0">
                <a:solidFill>
                  <a:srgbClr val="FF0000"/>
                </a:solidFill>
              </a:rPr>
              <a:t>Презентації</a:t>
            </a:r>
            <a:r>
              <a:rPr lang="ru-RU" sz="2800" dirty="0" smtClean="0">
                <a:solidFill>
                  <a:srgbClr val="FF0000"/>
                </a:solidFill>
              </a:rPr>
              <a:t> </a:t>
            </a:r>
            <a:r>
              <a:rPr lang="ru-RU" sz="2800" b="0" dirty="0" err="1" smtClean="0">
                <a:solidFill>
                  <a:srgbClr val="FF0000"/>
                </a:solidFill>
              </a:rPr>
              <a:t>мають</a:t>
            </a:r>
            <a:r>
              <a:rPr lang="ru-RU" sz="2800" b="0" dirty="0" smtClean="0">
                <a:solidFill>
                  <a:srgbClr val="FF0000"/>
                </a:solidFill>
              </a:rPr>
              <a:t> стати </a:t>
            </a:r>
            <a:r>
              <a:rPr lang="ru-RU" sz="2800" b="0" dirty="0" err="1" smtClean="0">
                <a:solidFill>
                  <a:srgbClr val="FF0000"/>
                </a:solidFill>
              </a:rPr>
              <a:t>динамічними</a:t>
            </a:r>
            <a:r>
              <a:rPr lang="ru-RU" sz="2800" b="0" dirty="0" smtClean="0">
                <a:solidFill>
                  <a:srgbClr val="FF0000"/>
                </a:solidFill>
              </a:rPr>
              <a:t>, </a:t>
            </a:r>
            <a:br>
              <a:rPr lang="ru-RU" sz="2800" b="0" dirty="0" smtClean="0">
                <a:solidFill>
                  <a:srgbClr val="FF0000"/>
                </a:solidFill>
              </a:rPr>
            </a:br>
            <a:r>
              <a:rPr lang="ru-RU" sz="2800" b="0" dirty="0" smtClean="0">
                <a:solidFill>
                  <a:srgbClr val="FF0000"/>
                </a:solidFill>
              </a:rPr>
              <a:t>   </a:t>
            </a:r>
            <a:r>
              <a:rPr lang="ru-RU" sz="2800" b="0" dirty="0" err="1" smtClean="0">
                <a:solidFill>
                  <a:srgbClr val="FF0000"/>
                </a:solidFill>
              </a:rPr>
              <a:t>допомагати</a:t>
            </a:r>
            <a:r>
              <a:rPr lang="ru-RU" sz="2800" b="0" dirty="0" smtClean="0">
                <a:solidFill>
                  <a:srgbClr val="FF0000"/>
                </a:solidFill>
              </a:rPr>
              <a:t> </a:t>
            </a:r>
            <a:r>
              <a:rPr lang="ru-RU" sz="2800" b="0" dirty="0" err="1" smtClean="0">
                <a:solidFill>
                  <a:srgbClr val="FF0000"/>
                </a:solidFill>
              </a:rPr>
              <a:t>дітям</a:t>
            </a:r>
            <a:r>
              <a:rPr lang="ru-RU" sz="2800" b="0" dirty="0" smtClean="0">
                <a:solidFill>
                  <a:srgbClr val="FF0000"/>
                </a:solidFill>
              </a:rPr>
              <a:t> </a:t>
            </a:r>
            <a:r>
              <a:rPr lang="ru-RU" sz="2800" b="0" dirty="0" err="1" smtClean="0">
                <a:solidFill>
                  <a:srgbClr val="FF0000"/>
                </a:solidFill>
              </a:rPr>
              <a:t>пізнавати</a:t>
            </a:r>
            <a:r>
              <a:rPr lang="ru-RU" sz="2800" b="0" dirty="0" smtClean="0">
                <a:solidFill>
                  <a:srgbClr val="FF0000"/>
                </a:solidFill>
              </a:rPr>
              <a:t> </a:t>
            </a:r>
            <a:r>
              <a:rPr lang="ru-RU" sz="2800" b="0" dirty="0" err="1" smtClean="0">
                <a:solidFill>
                  <a:srgbClr val="FF0000"/>
                </a:solidFill>
              </a:rPr>
              <a:t>довкілля</a:t>
            </a:r>
            <a:endParaRPr lang="ru-RU" sz="2800" b="0" dirty="0" smtClean="0">
              <a:solidFill>
                <a:srgbClr val="FF0000"/>
              </a:solidFill>
            </a:endParaRPr>
          </a:p>
          <a:p>
            <a:pPr algn="just"/>
            <a:r>
              <a:rPr lang="ru-RU" sz="2800" b="0" dirty="0" smtClean="0">
                <a:solidFill>
                  <a:srgbClr val="FF0000"/>
                </a:solidFill>
              </a:rPr>
              <a:t>• </a:t>
            </a:r>
            <a:r>
              <a:rPr lang="uk-UA" sz="2800" b="0" dirty="0" smtClean="0">
                <a:solidFill>
                  <a:srgbClr val="FF0000"/>
                </a:solidFill>
              </a:rPr>
              <a:t>Ми маємо вчити дітей </a:t>
            </a:r>
            <a:r>
              <a:rPr lang="uk-UA" sz="2800" dirty="0" smtClean="0">
                <a:solidFill>
                  <a:srgbClr val="FF0000"/>
                </a:solidFill>
              </a:rPr>
              <a:t>відчувати музику </a:t>
            </a:r>
            <a:br>
              <a:rPr lang="uk-UA" sz="2800" dirty="0" smtClean="0">
                <a:solidFill>
                  <a:srgbClr val="FF0000"/>
                </a:solidFill>
              </a:rPr>
            </a:br>
            <a:r>
              <a:rPr lang="uk-UA" sz="2800" dirty="0" smtClean="0">
                <a:solidFill>
                  <a:srgbClr val="FF0000"/>
                </a:solidFill>
              </a:rPr>
              <a:t>   та живопис, </a:t>
            </a:r>
            <a:r>
              <a:rPr lang="uk-UA" sz="2800" b="0" dirty="0" smtClean="0">
                <a:solidFill>
                  <a:srgbClr val="FF0000"/>
                </a:solidFill>
              </a:rPr>
              <a:t>а не вчити нотну грамоту тощо</a:t>
            </a:r>
            <a:endParaRPr lang="uk-UA" sz="2800" b="0" i="1" dirty="0">
              <a:solidFill>
                <a:srgbClr val="FF0000"/>
              </a:solidFill>
            </a:endParaRPr>
          </a:p>
          <a:p>
            <a:pPr marL="179388" indent="-179388" algn="just">
              <a:tabLst>
                <a:tab pos="179388" algn="l"/>
              </a:tabLst>
            </a:pPr>
            <a:r>
              <a:rPr lang="ru-RU" sz="2800" b="0" dirty="0" smtClean="0">
                <a:solidFill>
                  <a:srgbClr val="FF0000"/>
                </a:solidFill>
              </a:rPr>
              <a:t>• </a:t>
            </a:r>
            <a:r>
              <a:rPr lang="ru-RU" sz="2800" b="0" dirty="0" err="1" smtClean="0">
                <a:solidFill>
                  <a:srgbClr val="FF0000"/>
                </a:solidFill>
              </a:rPr>
              <a:t>Вправи</a:t>
            </a:r>
            <a:r>
              <a:rPr lang="ru-RU" sz="2800" b="0" dirty="0" smtClean="0">
                <a:solidFill>
                  <a:srgbClr val="FF0000"/>
                </a:solidFill>
              </a:rPr>
              <a:t> на </a:t>
            </a:r>
            <a:r>
              <a:rPr lang="ru-RU" sz="2800" b="0" dirty="0" err="1" smtClean="0">
                <a:solidFill>
                  <a:srgbClr val="FF0000"/>
                </a:solidFill>
              </a:rPr>
              <a:t>асоціації</a:t>
            </a:r>
            <a:r>
              <a:rPr lang="ru-RU" sz="2800" b="0" dirty="0" smtClean="0">
                <a:solidFill>
                  <a:srgbClr val="FF0000"/>
                </a:solidFill>
              </a:rPr>
              <a:t> — </a:t>
            </a:r>
            <a:r>
              <a:rPr lang="ru-RU" sz="2800" b="0" dirty="0" err="1" smtClean="0">
                <a:solidFill>
                  <a:srgbClr val="FF0000"/>
                </a:solidFill>
              </a:rPr>
              <a:t>крок</a:t>
            </a:r>
            <a:r>
              <a:rPr lang="ru-RU" sz="2800" b="0" dirty="0" smtClean="0">
                <a:solidFill>
                  <a:srgbClr val="FF0000"/>
                </a:solidFill>
              </a:rPr>
              <a:t> до </a:t>
            </a:r>
            <a:r>
              <a:rPr lang="ru-RU" sz="2800" dirty="0" smtClean="0">
                <a:solidFill>
                  <a:srgbClr val="FF0000"/>
                </a:solidFill>
              </a:rPr>
              <a:t>образного</a:t>
            </a:r>
            <a:br>
              <a:rPr lang="ru-RU" sz="2800" dirty="0" smtClean="0">
                <a:solidFill>
                  <a:srgbClr val="FF0000"/>
                </a:solidFill>
              </a:rPr>
            </a:br>
            <a:r>
              <a:rPr lang="ru-RU" sz="2800" dirty="0" err="1" smtClean="0">
                <a:solidFill>
                  <a:srgbClr val="FF0000"/>
                </a:solidFill>
              </a:rPr>
              <a:t>сприйняття</a:t>
            </a:r>
            <a:r>
              <a:rPr lang="ru-RU" sz="2800" dirty="0" smtClean="0">
                <a:solidFill>
                  <a:srgbClr val="FF0000"/>
                </a:solidFill>
              </a:rPr>
              <a:t> </a:t>
            </a:r>
            <a:r>
              <a:rPr lang="ru-RU" sz="2800" dirty="0" err="1" smtClean="0">
                <a:solidFill>
                  <a:srgbClr val="FF0000"/>
                </a:solidFill>
              </a:rPr>
              <a:t>світу</a:t>
            </a:r>
            <a:r>
              <a:rPr lang="ru-RU" sz="2800" b="0" dirty="0" smtClean="0">
                <a:solidFill>
                  <a:srgbClr val="FF0000"/>
                </a:solidFill>
              </a:rPr>
              <a:t>, </a:t>
            </a:r>
            <a:r>
              <a:rPr lang="ru-RU" sz="2800" b="0" dirty="0" err="1" smtClean="0">
                <a:solidFill>
                  <a:srgbClr val="FF0000"/>
                </a:solidFill>
              </a:rPr>
              <a:t>знаходження</a:t>
            </a:r>
            <a:r>
              <a:rPr lang="ru-RU" sz="2800" b="0" dirty="0" smtClean="0">
                <a:solidFill>
                  <a:srgbClr val="FF0000"/>
                </a:solidFill>
              </a:rPr>
              <a:t> </a:t>
            </a:r>
            <a:r>
              <a:rPr lang="ru-RU" sz="2800" b="0" dirty="0" err="1" smtClean="0">
                <a:solidFill>
                  <a:srgbClr val="FF0000"/>
                </a:solidFill>
              </a:rPr>
              <a:t>образів</a:t>
            </a:r>
            <a:r>
              <a:rPr lang="ru-RU" sz="2800" b="0" dirty="0" smtClean="0">
                <a:solidFill>
                  <a:srgbClr val="FF0000"/>
                </a:solidFill>
              </a:rPr>
              <a:t> у    </a:t>
            </a:r>
            <a:r>
              <a:rPr lang="ru-RU" sz="2800" b="0" dirty="0" err="1" smtClean="0">
                <a:solidFill>
                  <a:srgbClr val="FF0000"/>
                </a:solidFill>
              </a:rPr>
              <a:t>знаннях</a:t>
            </a:r>
            <a:r>
              <a:rPr lang="ru-RU" sz="2800" b="0" dirty="0" smtClean="0">
                <a:solidFill>
                  <a:srgbClr val="FF0000"/>
                </a:solidFill>
              </a:rPr>
              <a:t>, </a:t>
            </a:r>
            <a:r>
              <a:rPr lang="ru-RU" sz="2800" b="0" dirty="0" err="1" smtClean="0">
                <a:solidFill>
                  <a:srgbClr val="FF0000"/>
                </a:solidFill>
              </a:rPr>
              <a:t>фантазування</a:t>
            </a:r>
            <a:endParaRPr lang="ru-RU" sz="2800" b="0" dirty="0">
              <a:solidFill>
                <a:srgbClr val="FF0000"/>
              </a:solidFill>
            </a:endParaRPr>
          </a:p>
        </p:txBody>
      </p:sp>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72264" y="214290"/>
            <a:ext cx="2406056" cy="19442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619221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Рисунок 3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080000"/>
          </a:xfrm>
          <a:prstGeom prst="rect">
            <a:avLst/>
          </a:prstGeom>
        </p:spPr>
      </p:pic>
      <p:pic>
        <p:nvPicPr>
          <p:cNvPr id="75" name="Рисунок 7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48265" y="4720714"/>
            <a:ext cx="2195736" cy="1080779"/>
          </a:xfrm>
          <a:prstGeom prst="rect">
            <a:avLst/>
          </a:prstGeom>
        </p:spPr>
      </p:pic>
      <p:pic>
        <p:nvPicPr>
          <p:cNvPr id="74" name="Рисунок 7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45304" y="4720714"/>
            <a:ext cx="3522857" cy="1080779"/>
          </a:xfrm>
          <a:prstGeom prst="rect">
            <a:avLst/>
          </a:prstGeom>
        </p:spPr>
      </p:pic>
      <p:pic>
        <p:nvPicPr>
          <p:cNvPr id="73" name="Рисунок 7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512" y="4724485"/>
            <a:ext cx="3522857" cy="1080779"/>
          </a:xfrm>
          <a:prstGeom prst="rect">
            <a:avLst/>
          </a:prstGeom>
        </p:spPr>
      </p:pic>
      <p:sp>
        <p:nvSpPr>
          <p:cNvPr id="2" name="Текст 1"/>
          <p:cNvSpPr>
            <a:spLocks noGrp="1"/>
          </p:cNvSpPr>
          <p:nvPr>
            <p:ph type="body" sz="quarter" idx="15"/>
          </p:nvPr>
        </p:nvSpPr>
        <p:spPr>
          <a:xfrm>
            <a:off x="323528" y="44624"/>
            <a:ext cx="8496944" cy="576263"/>
          </a:xfrm>
        </p:spPr>
        <p:txBody>
          <a:bodyPr/>
          <a:lstStyle/>
          <a:p>
            <a:r>
              <a:rPr lang="uk-UA" dirty="0"/>
              <a:t>Гра </a:t>
            </a:r>
            <a:r>
              <a:rPr lang="uk-UA" dirty="0" smtClean="0"/>
              <a:t>«Як осінь на зиму перетворити»</a:t>
            </a:r>
            <a:endParaRPr lang="uk-UA" dirty="0"/>
          </a:p>
        </p:txBody>
      </p:sp>
      <p:sp>
        <p:nvSpPr>
          <p:cNvPr id="4" name="Текст 3"/>
          <p:cNvSpPr>
            <a:spLocks noGrp="1"/>
          </p:cNvSpPr>
          <p:nvPr>
            <p:ph type="body" sz="quarter" idx="16"/>
          </p:nvPr>
        </p:nvSpPr>
        <p:spPr/>
        <p:txBody>
          <a:bodyPr>
            <a:normAutofit lnSpcReduction="10000"/>
          </a:bodyPr>
          <a:lstStyle/>
          <a:p>
            <a:r>
              <a:rPr lang="uk-UA" dirty="0" err="1" smtClean="0"/>
              <a:t>Клікайте</a:t>
            </a:r>
            <a:r>
              <a:rPr lang="uk-UA" dirty="0" smtClean="0"/>
              <a:t> </a:t>
            </a:r>
            <a:r>
              <a:rPr lang="uk-UA" dirty="0"/>
              <a:t>на маленьких зображеннях внизу, </a:t>
            </a:r>
            <a:r>
              <a:rPr lang="uk-UA" dirty="0" smtClean="0"/>
              <a:t>з</a:t>
            </a:r>
            <a:r>
              <a:rPr lang="en-US" dirty="0"/>
              <a:t>’</a:t>
            </a:r>
            <a:r>
              <a:rPr lang="uk-UA" dirty="0" smtClean="0"/>
              <a:t>являться великі</a:t>
            </a:r>
            <a:endParaRPr lang="uk-UA" dirty="0"/>
          </a:p>
        </p:txBody>
      </p:sp>
      <p:pic>
        <p:nvPicPr>
          <p:cNvPr id="19" name="Рисунок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58955" y="-65112"/>
            <a:ext cx="2276872" cy="2276872"/>
          </a:xfrm>
          <a:prstGeom prst="rect">
            <a:avLst/>
          </a:prstGeom>
        </p:spPr>
      </p:pic>
      <p:pic>
        <p:nvPicPr>
          <p:cNvPr id="23" name="Рисунок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36683" y="476672"/>
            <a:ext cx="1666875" cy="1371600"/>
          </a:xfrm>
          <a:prstGeom prst="rect">
            <a:avLst/>
          </a:prstGeom>
        </p:spPr>
      </p:pic>
      <p:pic>
        <p:nvPicPr>
          <p:cNvPr id="24" name="Рисунок 2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72220" y="574809"/>
            <a:ext cx="1312646" cy="1080120"/>
          </a:xfrm>
          <a:prstGeom prst="rect">
            <a:avLst/>
          </a:prstGeom>
        </p:spPr>
      </p:pic>
      <p:pic>
        <p:nvPicPr>
          <p:cNvPr id="25" name="Рисунок 2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55242" y="468069"/>
            <a:ext cx="1440160" cy="1185046"/>
          </a:xfrm>
          <a:prstGeom prst="rect">
            <a:avLst/>
          </a:prstGeom>
        </p:spPr>
      </p:pic>
      <p:pic>
        <p:nvPicPr>
          <p:cNvPr id="26" name="Рисунок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9512" y="620688"/>
            <a:ext cx="1220394" cy="1004210"/>
          </a:xfrm>
          <a:prstGeom prst="rect">
            <a:avLst/>
          </a:prstGeom>
        </p:spPr>
      </p:pic>
      <p:pic>
        <p:nvPicPr>
          <p:cNvPr id="32" name="Рисунок 3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61814" y="217778"/>
            <a:ext cx="2079448" cy="1711089"/>
          </a:xfrm>
          <a:prstGeom prst="rect">
            <a:avLst/>
          </a:prstGeom>
        </p:spPr>
      </p:pic>
      <p:pic>
        <p:nvPicPr>
          <p:cNvPr id="11" name="Рисунок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681" y="5301208"/>
            <a:ext cx="1090554" cy="481377"/>
          </a:xfrm>
          <a:prstGeom prst="rect">
            <a:avLst/>
          </a:prstGeom>
        </p:spPr>
      </p:pic>
      <p:pic>
        <p:nvPicPr>
          <p:cNvPr id="52" name="Рисунок 5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057485">
            <a:off x="2768006" y="5292713"/>
            <a:ext cx="1090554" cy="481377"/>
          </a:xfrm>
          <a:prstGeom prst="rect">
            <a:avLst/>
          </a:prstGeom>
        </p:spPr>
      </p:pic>
      <p:pic>
        <p:nvPicPr>
          <p:cNvPr id="18" name="Рисунок 1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936066">
            <a:off x="6971508" y="4845772"/>
            <a:ext cx="781397" cy="988184"/>
          </a:xfrm>
          <a:prstGeom prst="rect">
            <a:avLst/>
          </a:prstGeom>
        </p:spPr>
      </p:pic>
      <p:pic>
        <p:nvPicPr>
          <p:cNvPr id="54" name="Рисунок 5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936066">
            <a:off x="8382275" y="4916452"/>
            <a:ext cx="781397" cy="988184"/>
          </a:xfrm>
          <a:prstGeom prst="rect">
            <a:avLst/>
          </a:prstGeom>
        </p:spPr>
      </p:pic>
      <p:pic>
        <p:nvPicPr>
          <p:cNvPr id="55" name="Рисунок 5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936066">
            <a:off x="5709437" y="4826707"/>
            <a:ext cx="781397" cy="988184"/>
          </a:xfrm>
          <a:prstGeom prst="rect">
            <a:avLst/>
          </a:prstGeom>
        </p:spPr>
      </p:pic>
      <p:pic>
        <p:nvPicPr>
          <p:cNvPr id="56" name="Рисунок 5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936066">
            <a:off x="3416389" y="4615729"/>
            <a:ext cx="781397" cy="988184"/>
          </a:xfrm>
          <a:prstGeom prst="rect">
            <a:avLst/>
          </a:prstGeom>
        </p:spPr>
      </p:pic>
      <p:pic>
        <p:nvPicPr>
          <p:cNvPr id="20" name="Рисунок 1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855000">
            <a:off x="697909" y="5053725"/>
            <a:ext cx="579145" cy="949589"/>
          </a:xfrm>
          <a:prstGeom prst="rect">
            <a:avLst/>
          </a:prstGeom>
        </p:spPr>
      </p:pic>
      <p:pic>
        <p:nvPicPr>
          <p:cNvPr id="58" name="Рисунок 5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855000">
            <a:off x="3568863" y="5032096"/>
            <a:ext cx="579145" cy="949589"/>
          </a:xfrm>
          <a:prstGeom prst="rect">
            <a:avLst/>
          </a:prstGeom>
        </p:spPr>
      </p:pic>
      <p:pic>
        <p:nvPicPr>
          <p:cNvPr id="21" name="Рисунок 2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92979" y="5278336"/>
            <a:ext cx="789709" cy="543822"/>
          </a:xfrm>
          <a:prstGeom prst="rect">
            <a:avLst/>
          </a:prstGeom>
        </p:spPr>
      </p:pic>
      <p:pic>
        <p:nvPicPr>
          <p:cNvPr id="61" name="Рисунок 6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254128" y="5256608"/>
            <a:ext cx="789709" cy="543822"/>
          </a:xfrm>
          <a:prstGeom prst="rect">
            <a:avLst/>
          </a:prstGeom>
        </p:spPr>
      </p:pic>
      <p:pic>
        <p:nvPicPr>
          <p:cNvPr id="62" name="Рисунок 6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58342" y="4685378"/>
            <a:ext cx="789709" cy="543822"/>
          </a:xfrm>
          <a:prstGeom prst="rect">
            <a:avLst/>
          </a:prstGeom>
        </p:spPr>
      </p:pic>
      <p:pic>
        <p:nvPicPr>
          <p:cNvPr id="63" name="Рисунок 6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954724" y="4972568"/>
            <a:ext cx="789709" cy="543822"/>
          </a:xfrm>
          <a:prstGeom prst="rect">
            <a:avLst/>
          </a:prstGeom>
        </p:spPr>
      </p:pic>
      <p:pic>
        <p:nvPicPr>
          <p:cNvPr id="64" name="Рисунок 6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855000">
            <a:off x="1780798" y="4996779"/>
            <a:ext cx="579145" cy="949589"/>
          </a:xfrm>
          <a:prstGeom prst="rect">
            <a:avLst/>
          </a:prstGeom>
        </p:spPr>
      </p:pic>
      <p:pic>
        <p:nvPicPr>
          <p:cNvPr id="66" name="Рисунок 6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346408" y="4873355"/>
            <a:ext cx="789709" cy="543822"/>
          </a:xfrm>
          <a:prstGeom prst="rect">
            <a:avLst/>
          </a:prstGeom>
        </p:spPr>
      </p:pic>
      <p:pic>
        <p:nvPicPr>
          <p:cNvPr id="71" name="Рисунок 7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58927" y="1631717"/>
            <a:ext cx="2818977" cy="3679200"/>
          </a:xfrm>
          <a:prstGeom prst="rect">
            <a:avLst/>
          </a:prstGeom>
        </p:spPr>
      </p:pic>
      <p:pic>
        <p:nvPicPr>
          <p:cNvPr id="72" name="Рисунок 7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50718" y="3288808"/>
            <a:ext cx="3726667" cy="2012400"/>
          </a:xfrm>
          <a:prstGeom prst="rect">
            <a:avLst/>
          </a:prstGeom>
        </p:spPr>
      </p:pic>
      <p:pic>
        <p:nvPicPr>
          <p:cNvPr id="57" name="Рисунок 5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936066">
            <a:off x="2158022" y="4953914"/>
            <a:ext cx="781397" cy="988184"/>
          </a:xfrm>
          <a:prstGeom prst="rect">
            <a:avLst/>
          </a:prstGeom>
        </p:spPr>
      </p:pic>
      <p:pic>
        <p:nvPicPr>
          <p:cNvPr id="53" name="Рисунок 5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057485">
            <a:off x="6012858" y="5225889"/>
            <a:ext cx="1090554" cy="481377"/>
          </a:xfrm>
          <a:prstGeom prst="rect">
            <a:avLst/>
          </a:prstGeom>
        </p:spPr>
      </p:pic>
      <p:pic>
        <p:nvPicPr>
          <p:cNvPr id="59" name="Рисунок 5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855000">
            <a:off x="6439746" y="4845330"/>
            <a:ext cx="579145" cy="949589"/>
          </a:xfrm>
          <a:prstGeom prst="rect">
            <a:avLst/>
          </a:prstGeom>
        </p:spPr>
      </p:pic>
      <p:pic>
        <p:nvPicPr>
          <p:cNvPr id="60" name="Рисунок 5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855000">
            <a:off x="5248956" y="5029338"/>
            <a:ext cx="579145" cy="949589"/>
          </a:xfrm>
          <a:prstGeom prst="rect">
            <a:avLst/>
          </a:prstGeom>
        </p:spPr>
      </p:pic>
      <p:pic>
        <p:nvPicPr>
          <p:cNvPr id="65" name="Рисунок 6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855000">
            <a:off x="7653132" y="4954903"/>
            <a:ext cx="579145" cy="949589"/>
          </a:xfrm>
          <a:prstGeom prst="rect">
            <a:avLst/>
          </a:prstGeom>
        </p:spPr>
      </p:pic>
      <p:pic>
        <p:nvPicPr>
          <p:cNvPr id="76" name="Picture 22" descr="0_81fa6_200bd4b_L"/>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09055" y="440714"/>
            <a:ext cx="4762500" cy="4362450"/>
          </a:xfrm>
          <a:prstGeom prst="rect">
            <a:avLst/>
          </a:prstGeom>
          <a:noFill/>
          <a:extLst>
            <a:ext uri="{909E8E84-426E-40DD-AFC4-6F175D3DCCD1}">
              <a14:hiddenFill xmlns:a14="http://schemas.microsoft.com/office/drawing/2010/main">
                <a:solidFill>
                  <a:srgbClr val="FFFFFF"/>
                </a:solidFill>
              </a14:hiddenFill>
            </a:ext>
          </a:extLst>
        </p:spPr>
      </p:pic>
      <p:pic>
        <p:nvPicPr>
          <p:cNvPr id="78" name="Рисунок 7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21379" y="1764936"/>
            <a:ext cx="2907096" cy="3660013"/>
          </a:xfrm>
          <a:prstGeom prst="rect">
            <a:avLst/>
          </a:prstGeom>
        </p:spPr>
      </p:pic>
      <p:pic>
        <p:nvPicPr>
          <p:cNvPr id="79" name="Рисунок 78"/>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45357" y="2230191"/>
            <a:ext cx="2640372" cy="817795"/>
          </a:xfrm>
          <a:prstGeom prst="rect">
            <a:avLst/>
          </a:prstGeom>
        </p:spPr>
      </p:pic>
      <p:pic>
        <p:nvPicPr>
          <p:cNvPr id="81" name="Рисунок 80"/>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77363" y="3092479"/>
            <a:ext cx="2908365" cy="955853"/>
          </a:xfrm>
          <a:prstGeom prst="rect">
            <a:avLst/>
          </a:prstGeom>
        </p:spPr>
      </p:pic>
      <p:pic>
        <p:nvPicPr>
          <p:cNvPr id="82" name="Рисунок 81"/>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95837" y="2570059"/>
            <a:ext cx="2908365" cy="955853"/>
          </a:xfrm>
          <a:prstGeom prst="rect">
            <a:avLst/>
          </a:prstGeom>
        </p:spPr>
      </p:pic>
      <p:pic>
        <p:nvPicPr>
          <p:cNvPr id="83" name="Рисунок 82"/>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08173" y="1990214"/>
            <a:ext cx="2233486" cy="817795"/>
          </a:xfrm>
          <a:prstGeom prst="rect">
            <a:avLst/>
          </a:prstGeom>
        </p:spPr>
      </p:pic>
      <p:pic>
        <p:nvPicPr>
          <p:cNvPr id="84" name="Рисунок 83"/>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60573" y="1702182"/>
            <a:ext cx="1954850" cy="817795"/>
          </a:xfrm>
          <a:prstGeom prst="rect">
            <a:avLst/>
          </a:prstGeom>
        </p:spPr>
      </p:pic>
      <p:pic>
        <p:nvPicPr>
          <p:cNvPr id="85" name="Рисунок 84"/>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043608" y="1315061"/>
            <a:ext cx="1368152" cy="817795"/>
          </a:xfrm>
          <a:prstGeom prst="rect">
            <a:avLst/>
          </a:prstGeom>
        </p:spPr>
      </p:pic>
      <p:pic>
        <p:nvPicPr>
          <p:cNvPr id="86" name="Рисунок 85"/>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657920" y="3662370"/>
            <a:ext cx="1909153" cy="1518373"/>
          </a:xfrm>
          <a:prstGeom prst="rect">
            <a:avLst/>
          </a:prstGeom>
        </p:spPr>
      </p:pic>
      <p:pic>
        <p:nvPicPr>
          <p:cNvPr id="87" name="Рисунок 86"/>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437255" y="3452551"/>
            <a:ext cx="1909153" cy="1518373"/>
          </a:xfrm>
          <a:prstGeom prst="rect">
            <a:avLst/>
          </a:prstGeom>
        </p:spPr>
      </p:pic>
      <p:pic>
        <p:nvPicPr>
          <p:cNvPr id="88" name="Рисунок 87"/>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6165985" y="4542763"/>
            <a:ext cx="802176" cy="637980"/>
          </a:xfrm>
          <a:prstGeom prst="rect">
            <a:avLst/>
          </a:prstGeom>
        </p:spPr>
      </p:pic>
      <p:pic>
        <p:nvPicPr>
          <p:cNvPr id="89" name="Рисунок 88"/>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367292" y="3615302"/>
            <a:ext cx="2130556" cy="1359411"/>
          </a:xfrm>
          <a:prstGeom prst="rect">
            <a:avLst/>
          </a:prstGeom>
        </p:spPr>
      </p:pic>
      <p:pic>
        <p:nvPicPr>
          <p:cNvPr id="90" name="Рисунок 89"/>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405674" y="4021942"/>
            <a:ext cx="2130556" cy="1359411"/>
          </a:xfrm>
          <a:prstGeom prst="rect">
            <a:avLst/>
          </a:prstGeom>
        </p:spPr>
      </p:pic>
      <p:pic>
        <p:nvPicPr>
          <p:cNvPr id="91" name="Рисунок 90"/>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5043837" y="3741850"/>
            <a:ext cx="2130556" cy="1359411"/>
          </a:xfrm>
          <a:prstGeom prst="rect">
            <a:avLst/>
          </a:prstGeom>
        </p:spPr>
      </p:pic>
      <p:pic>
        <p:nvPicPr>
          <p:cNvPr id="92" name="Рисунок 91"/>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4723697" y="4144721"/>
            <a:ext cx="1567555" cy="1359411"/>
          </a:xfrm>
          <a:prstGeom prst="rect">
            <a:avLst/>
          </a:prstGeom>
        </p:spPr>
      </p:pic>
      <p:pic>
        <p:nvPicPr>
          <p:cNvPr id="93" name="Рисунок 92"/>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108075" y="3292365"/>
            <a:ext cx="2130556" cy="1359411"/>
          </a:xfrm>
          <a:prstGeom prst="rect">
            <a:avLst/>
          </a:prstGeom>
        </p:spPr>
      </p:pic>
      <p:pic>
        <p:nvPicPr>
          <p:cNvPr id="94" name="Рисунок 93"/>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257803" y="3532031"/>
            <a:ext cx="2130556" cy="1359411"/>
          </a:xfrm>
          <a:prstGeom prst="rect">
            <a:avLst/>
          </a:prstGeom>
        </p:spPr>
      </p:pic>
      <p:pic>
        <p:nvPicPr>
          <p:cNvPr id="95" name="Рисунок 94"/>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249863" y="4005672"/>
            <a:ext cx="2130556" cy="1359411"/>
          </a:xfrm>
          <a:prstGeom prst="rect">
            <a:avLst/>
          </a:prstGeom>
        </p:spPr>
      </p:pic>
      <p:pic>
        <p:nvPicPr>
          <p:cNvPr id="96" name="Рисунок 95"/>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328543" y="3785016"/>
            <a:ext cx="2130556" cy="1359411"/>
          </a:xfrm>
          <a:prstGeom prst="rect">
            <a:avLst/>
          </a:prstGeom>
        </p:spPr>
      </p:pic>
      <p:pic>
        <p:nvPicPr>
          <p:cNvPr id="97" name="Рисунок 96"/>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5664040" y="4199639"/>
            <a:ext cx="2130556" cy="1359411"/>
          </a:xfrm>
          <a:prstGeom prst="rect">
            <a:avLst/>
          </a:prstGeom>
        </p:spPr>
      </p:pic>
      <p:pic>
        <p:nvPicPr>
          <p:cNvPr id="98" name="Рисунок 97"/>
          <p:cNvPicPr>
            <a:picLocks noChangeAspect="1"/>
          </p:cNvPicPr>
          <p:nvPr/>
        </p:nvPicPr>
        <p:blipFill rotWithShape="1">
          <a:blip r:embed="rId24" cstate="email">
            <a:extLst>
              <a:ext uri="{28A0092B-C50C-407E-A947-70E740481C1C}">
                <a14:useLocalDpi xmlns:a14="http://schemas.microsoft.com/office/drawing/2010/main"/>
              </a:ext>
            </a:extLst>
          </a:blip>
          <a:srcRect/>
          <a:stretch/>
        </p:blipFill>
        <p:spPr>
          <a:xfrm>
            <a:off x="-1" y="4621502"/>
            <a:ext cx="9144001" cy="1183762"/>
          </a:xfrm>
          <a:prstGeom prst="rect">
            <a:avLst/>
          </a:prstGeom>
        </p:spPr>
      </p:pic>
      <p:pic>
        <p:nvPicPr>
          <p:cNvPr id="100" name="Рисунок 99"/>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1656988" y="4208009"/>
            <a:ext cx="2799620" cy="1593484"/>
          </a:xfrm>
          <a:prstGeom prst="rect">
            <a:avLst/>
          </a:prstGeom>
        </p:spPr>
      </p:pic>
      <p:pic>
        <p:nvPicPr>
          <p:cNvPr id="102" name="Рисунок 101"/>
          <p:cNvPicPr>
            <a:picLocks noChangeAspect="1"/>
          </p:cNvPicPr>
          <p:nvPr/>
        </p:nvPicPr>
        <p:blipFill rotWithShape="1">
          <a:blip r:embed="rId26" cstate="email">
            <a:extLst>
              <a:ext uri="{28A0092B-C50C-407E-A947-70E740481C1C}">
                <a14:useLocalDpi xmlns:a14="http://schemas.microsoft.com/office/drawing/2010/main"/>
              </a:ext>
            </a:extLst>
          </a:blip>
          <a:srcRect/>
          <a:stretch/>
        </p:blipFill>
        <p:spPr>
          <a:xfrm>
            <a:off x="-1" y="4149080"/>
            <a:ext cx="2337823" cy="1630316"/>
          </a:xfrm>
          <a:prstGeom prst="rect">
            <a:avLst/>
          </a:prstGeom>
        </p:spPr>
      </p:pic>
      <p:pic>
        <p:nvPicPr>
          <p:cNvPr id="103" name="Рисунок 102"/>
          <p:cNvPicPr>
            <a:picLocks noChangeAspect="1"/>
          </p:cNvPicPr>
          <p:nvPr/>
        </p:nvPicPr>
        <p:blipFill rotWithShape="1">
          <a:blip r:embed="rId27" cstate="email">
            <a:extLst>
              <a:ext uri="{28A0092B-C50C-407E-A947-70E740481C1C}">
                <a14:useLocalDpi xmlns:a14="http://schemas.microsoft.com/office/drawing/2010/main"/>
              </a:ext>
            </a:extLst>
          </a:blip>
          <a:srcRect/>
          <a:stretch/>
        </p:blipFill>
        <p:spPr>
          <a:xfrm>
            <a:off x="7260078" y="4086796"/>
            <a:ext cx="1883922" cy="1692600"/>
          </a:xfrm>
          <a:prstGeom prst="rect">
            <a:avLst/>
          </a:prstGeom>
        </p:spPr>
      </p:pic>
      <p:pic>
        <p:nvPicPr>
          <p:cNvPr id="104" name="Рисунок 103"/>
          <p:cNvPicPr>
            <a:picLocks noChangeAspect="1"/>
          </p:cNvPicPr>
          <p:nvPr/>
        </p:nvPicPr>
        <p:blipFill rotWithShape="1">
          <a:blip r:embed="rId28" cstate="email">
            <a:extLst>
              <a:ext uri="{28A0092B-C50C-407E-A947-70E740481C1C}">
                <a14:useLocalDpi xmlns:a14="http://schemas.microsoft.com/office/drawing/2010/main"/>
              </a:ext>
            </a:extLst>
          </a:blip>
          <a:srcRect/>
          <a:stretch/>
        </p:blipFill>
        <p:spPr>
          <a:xfrm>
            <a:off x="5167001" y="4288571"/>
            <a:ext cx="2799620" cy="1444685"/>
          </a:xfrm>
          <a:prstGeom prst="rect">
            <a:avLst/>
          </a:prstGeom>
        </p:spPr>
      </p:pic>
      <p:pic>
        <p:nvPicPr>
          <p:cNvPr id="108" name="Рисунок 107"/>
          <p:cNvPicPr>
            <a:picLocks noChangeAspect="1"/>
          </p:cNvPicPr>
          <p:nvPr/>
        </p:nvPicPr>
        <p:blipFill rotWithShape="1">
          <a:blip r:embed="rId29" cstate="email">
            <a:extLst>
              <a:ext uri="{28A0092B-C50C-407E-A947-70E740481C1C}">
                <a14:useLocalDpi xmlns:a14="http://schemas.microsoft.com/office/drawing/2010/main"/>
              </a:ext>
            </a:extLst>
          </a:blip>
          <a:srcRect/>
          <a:stretch/>
        </p:blipFill>
        <p:spPr>
          <a:xfrm>
            <a:off x="3036461" y="4221088"/>
            <a:ext cx="2799620" cy="1584176"/>
          </a:xfrm>
          <a:prstGeom prst="rect">
            <a:avLst/>
          </a:prstGeom>
        </p:spPr>
      </p:pic>
      <p:pic>
        <p:nvPicPr>
          <p:cNvPr id="112" name="Picture 22" descr="0_81fa6_200bd4b_L"/>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116598" y="759425"/>
            <a:ext cx="4762500" cy="436245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31" descr="Pusto">
            <a:hlinkClick r:id="rId30" action="ppaction://hlinksldjump"/>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Рисунок 113">
            <a:hlinkClick r:id="" action="ppaction://hlinkshowjump?jump=nextslide"/>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8316416" y="6091990"/>
            <a:ext cx="717220" cy="720000"/>
          </a:xfrm>
          <a:prstGeom prst="rect">
            <a:avLst/>
          </a:prstGeom>
        </p:spPr>
      </p:pic>
      <p:pic>
        <p:nvPicPr>
          <p:cNvPr id="115" name="Рисунок 114">
            <a:hlinkClick r:id="" action="ppaction://hlinkshowjump?jump=previousslide"/>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flipH="1">
            <a:off x="118800" y="6091200"/>
            <a:ext cx="693612" cy="720000"/>
          </a:xfrm>
          <a:prstGeom prst="rect">
            <a:avLst/>
          </a:prstGeom>
        </p:spPr>
      </p:pic>
      <p:pic>
        <p:nvPicPr>
          <p:cNvPr id="34" name="Рисунок 3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13347" y="5907970"/>
            <a:ext cx="547428" cy="450455"/>
          </a:xfrm>
          <a:prstGeom prst="rect">
            <a:avLst/>
          </a:prstGeom>
        </p:spPr>
      </p:pic>
      <p:pic>
        <p:nvPicPr>
          <p:cNvPr id="12" name="Рисунок 11"/>
          <p:cNvPicPr>
            <a:picLocks noGrp="1" noChangeAspect="1"/>
          </p:cNvPicPr>
          <p:nvPr>
            <p:ph type="pic" sz="quarter" idx="17"/>
          </p:nvPr>
        </p:nvPicPr>
        <p:blipFill rotWithShape="1">
          <a:blip r:embed="rId34" cstate="email">
            <a:extLst>
              <a:ext uri="{28A0092B-C50C-407E-A947-70E740481C1C}">
                <a14:useLocalDpi xmlns:a14="http://schemas.microsoft.com/office/drawing/2010/main"/>
              </a:ext>
            </a:extLst>
          </a:blip>
          <a:srcRect l="-15781" r="-30237"/>
          <a:stretch/>
        </p:blipFill>
        <p:spPr>
          <a:xfrm>
            <a:off x="1368196" y="5878219"/>
            <a:ext cx="755532" cy="503110"/>
          </a:xfrm>
        </p:spPr>
      </p:pic>
      <p:pic>
        <p:nvPicPr>
          <p:cNvPr id="15" name="Рисунок 14"/>
          <p:cNvPicPr>
            <a:picLocks noGrp="1" noChangeAspect="1"/>
          </p:cNvPicPr>
          <p:nvPr>
            <p:ph type="pic" sz="quarter" idx="18"/>
          </p:nvPr>
        </p:nvPicPr>
        <p:blipFill>
          <a:blip r:embed="rId35" cstate="email">
            <a:extLst>
              <a:ext uri="{28A0092B-C50C-407E-A947-70E740481C1C}">
                <a14:useLocalDpi xmlns:a14="http://schemas.microsoft.com/office/drawing/2010/main"/>
              </a:ext>
            </a:extLst>
          </a:blip>
          <a:srcRect/>
          <a:stretch>
            <a:fillRect/>
          </a:stretch>
        </p:blipFill>
        <p:spPr/>
      </p:pic>
      <p:pic>
        <p:nvPicPr>
          <p:cNvPr id="35" name="Рисунок 34"/>
          <p:cNvPicPr>
            <a:picLocks noGrp="1" noChangeAspect="1"/>
          </p:cNvPicPr>
          <p:nvPr>
            <p:ph type="pic" sz="quarter" idx="19"/>
          </p:nvPr>
        </p:nvPicPr>
        <p:blipFill>
          <a:blip r:embed="rId36" cstate="email">
            <a:extLst>
              <a:ext uri="{28A0092B-C50C-407E-A947-70E740481C1C}">
                <a14:useLocalDpi xmlns:a14="http://schemas.microsoft.com/office/drawing/2010/main"/>
              </a:ext>
            </a:extLst>
          </a:blip>
          <a:srcRect/>
          <a:stretch>
            <a:fillRect/>
          </a:stretch>
        </p:blipFill>
        <p:spPr/>
      </p:pic>
      <p:pic>
        <p:nvPicPr>
          <p:cNvPr id="109" name="Рисунок 108"/>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3888824" y="5797187"/>
            <a:ext cx="547447" cy="593980"/>
          </a:xfrm>
          <a:prstGeom prst="rect">
            <a:avLst/>
          </a:prstGeom>
        </p:spPr>
      </p:pic>
      <p:pic>
        <p:nvPicPr>
          <p:cNvPr id="111" name="Рисунок 110"/>
          <p:cNvPicPr>
            <a:picLocks noGrp="1" noChangeAspect="1"/>
          </p:cNvPicPr>
          <p:nvPr>
            <p:ph type="pic" sz="quarter" idx="21"/>
          </p:nvPr>
        </p:nvPicPr>
        <p:blipFill>
          <a:blip r:embed="rId38"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0865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9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7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8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8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7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83"/>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8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8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8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04"/>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89"/>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9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93"/>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9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95"/>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9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9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90"/>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91"/>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12"/>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4"/>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6" restart="whenNotActive" fill="hold" evtFilter="cancelBubble" nodeType="interactiveSeq">
                <p:stCondLst>
                  <p:cond evt="onClick" delay="0">
                    <p:tgtEl>
                      <p:spTgt spid="35"/>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8"/>
                                        </p:tgtEl>
                                        <p:attrNameLst>
                                          <p:attrName>style.visibility</p:attrName>
                                        </p:attrNameLst>
                                      </p:cBhvr>
                                      <p:to>
                                        <p:strVal val="visible"/>
                                      </p:to>
                                    </p:set>
                                  </p:childTnLst>
                                </p:cTn>
                              </p:par>
                            </p:childTnLst>
                          </p:cTn>
                        </p:par>
                        <p:par>
                          <p:cTn id="71" fill="hold">
                            <p:stCondLst>
                              <p:cond delay="0"/>
                            </p:stCondLst>
                            <p:childTnLst>
                              <p:par>
                                <p:cTn id="72" presetID="1" presetClass="entr" presetSubtype="0" fill="hold" nodeType="afterEffect">
                                  <p:stCondLst>
                                    <p:cond delay="0"/>
                                  </p:stCondLst>
                                  <p:childTnLst>
                                    <p:set>
                                      <p:cBhvr>
                                        <p:cTn id="73" dur="1" fill="hold">
                                          <p:stCondLst>
                                            <p:cond delay="0"/>
                                          </p:stCondLst>
                                        </p:cTn>
                                        <p:tgtEl>
                                          <p:spTgt spid="102"/>
                                        </p:tgtEl>
                                        <p:attrNameLst>
                                          <p:attrName>style.visibility</p:attrName>
                                        </p:attrNameLst>
                                      </p:cBhvr>
                                      <p:to>
                                        <p:strVal val="visible"/>
                                      </p:to>
                                    </p:set>
                                  </p:childTnLst>
                                </p:cTn>
                              </p:par>
                            </p:childTnLst>
                          </p:cTn>
                        </p:par>
                        <p:par>
                          <p:cTn id="74" fill="hold">
                            <p:stCondLst>
                              <p:cond delay="0"/>
                            </p:stCondLst>
                            <p:childTnLst>
                              <p:par>
                                <p:cTn id="75" presetID="1" presetClass="entr" presetSubtype="0" fill="hold" nodeType="afterEffect">
                                  <p:stCondLst>
                                    <p:cond delay="0"/>
                                  </p:stCondLst>
                                  <p:childTnLst>
                                    <p:set>
                                      <p:cBhvr>
                                        <p:cTn id="76" dur="1" fill="hold">
                                          <p:stCondLst>
                                            <p:cond delay="0"/>
                                          </p:stCondLst>
                                        </p:cTn>
                                        <p:tgtEl>
                                          <p:spTgt spid="104"/>
                                        </p:tgtEl>
                                        <p:attrNameLst>
                                          <p:attrName>style.visibility</p:attrName>
                                        </p:attrNameLst>
                                      </p:cBhvr>
                                      <p:to>
                                        <p:strVal val="visible"/>
                                      </p:to>
                                    </p:set>
                                  </p:childTnLst>
                                </p:cTn>
                              </p:par>
                            </p:childTnLst>
                          </p:cTn>
                        </p:par>
                        <p:par>
                          <p:cTn id="77" fill="hold">
                            <p:stCondLst>
                              <p:cond delay="0"/>
                            </p:stCondLst>
                            <p:childTnLst>
                              <p:par>
                                <p:cTn id="78" presetID="1" presetClass="entr" presetSubtype="0" fill="hold" nodeType="afterEffect">
                                  <p:stCondLst>
                                    <p:cond delay="0"/>
                                  </p:stCondLst>
                                  <p:childTnLst>
                                    <p:set>
                                      <p:cBhvr>
                                        <p:cTn id="79" dur="1" fill="hold">
                                          <p:stCondLst>
                                            <p:cond delay="0"/>
                                          </p:stCondLst>
                                        </p:cTn>
                                        <p:tgtEl>
                                          <p:spTgt spid="108"/>
                                        </p:tgtEl>
                                        <p:attrNameLst>
                                          <p:attrName>style.visibility</p:attrName>
                                        </p:attrNameLst>
                                      </p:cBhvr>
                                      <p:to>
                                        <p:strVal val="visible"/>
                                      </p:to>
                                    </p:set>
                                  </p:childTnLst>
                                </p:cTn>
                              </p:par>
                            </p:childTnLst>
                          </p:cTn>
                        </p:par>
                        <p:par>
                          <p:cTn id="80" fill="hold">
                            <p:stCondLst>
                              <p:cond delay="0"/>
                            </p:stCondLst>
                            <p:childTnLst>
                              <p:par>
                                <p:cTn id="81" presetID="1" presetClass="entr" presetSubtype="0" fill="hold" nodeType="afterEffect">
                                  <p:stCondLst>
                                    <p:cond delay="0"/>
                                  </p:stCondLst>
                                  <p:childTnLst>
                                    <p:set>
                                      <p:cBhvr>
                                        <p:cTn id="82" dur="1" fill="hold">
                                          <p:stCondLst>
                                            <p:cond delay="0"/>
                                          </p:stCondLst>
                                        </p:cTn>
                                        <p:tgtEl>
                                          <p:spTgt spid="103"/>
                                        </p:tgtEl>
                                        <p:attrNameLst>
                                          <p:attrName>style.visibility</p:attrName>
                                        </p:attrNameLst>
                                      </p:cBhvr>
                                      <p:to>
                                        <p:strVal val="visible"/>
                                      </p:to>
                                    </p:set>
                                  </p:childTnLst>
                                </p:cTn>
                              </p:par>
                            </p:childTnLst>
                          </p:cTn>
                        </p:par>
                        <p:par>
                          <p:cTn id="83" fill="hold">
                            <p:stCondLst>
                              <p:cond delay="0"/>
                            </p:stCondLst>
                            <p:childTnLst>
                              <p:par>
                                <p:cTn id="84" presetID="1" presetClass="entr" presetSubtype="0" fill="hold" nodeType="afterEffect">
                                  <p:stCondLst>
                                    <p:cond delay="0"/>
                                  </p:stCondLst>
                                  <p:childTnLst>
                                    <p:set>
                                      <p:cBhvr>
                                        <p:cTn id="85"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86" restart="whenNotActive" fill="hold" evtFilter="cancelBubble" nodeType="interactiveSeq">
                <p:stCondLst>
                  <p:cond evt="onClick" delay="0">
                    <p:tgtEl>
                      <p:spTgt spid="1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withEffect">
                                  <p:stCondLst>
                                    <p:cond delay="0"/>
                                  </p:stCondLst>
                                  <p:childTnLst>
                                    <p:set>
                                      <p:cBhvr>
                                        <p:cTn id="90" dur="1" fill="hold">
                                          <p:stCondLst>
                                            <p:cond delay="0"/>
                                          </p:stCondLst>
                                        </p:cTn>
                                        <p:tgtEl>
                                          <p:spTgt spid="78"/>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3" restart="whenNotActive" fill="hold" evtFilter="cancelBubble" nodeType="interactiveSeq">
                <p:stCondLst>
                  <p:cond evt="onClick" delay="0">
                    <p:tgtEl>
                      <p:spTgt spid="109"/>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82"/>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81"/>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8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89"/>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92"/>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91"/>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93"/>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94"/>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96"/>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97"/>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95"/>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90"/>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84"/>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79"/>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83"/>
                                        </p:tgtEl>
                                        <p:attrNameLst>
                                          <p:attrName>style.visibility</p:attrName>
                                        </p:attrNameLst>
                                      </p:cBhvr>
                                      <p:to>
                                        <p:strVal val="visible"/>
                                      </p:to>
                                    </p:set>
                                  </p:childTnLst>
                                </p:cTn>
                              </p:par>
                            </p:childTnLst>
                          </p:cTn>
                        </p:par>
                      </p:childTnLst>
                    </p:cTn>
                  </p:par>
                </p:childTnLst>
              </p:cTn>
              <p:nextCondLst>
                <p:cond evt="onClick" delay="0">
                  <p:tgtEl>
                    <p:spTgt spid="109"/>
                  </p:tgtEl>
                </p:cond>
              </p:nextCondLst>
            </p:seq>
            <p:seq concurrent="1" nextAc="seek">
              <p:cTn id="126" restart="whenNotActive" fill="hold" evtFilter="cancelBubble" nodeType="interactiveSeq">
                <p:stCondLst>
                  <p:cond evt="onClick" delay="0">
                    <p:tgtEl>
                      <p:spTgt spid="15"/>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nodeType="clickEffect">
                                  <p:stCondLst>
                                    <p:cond delay="0"/>
                                  </p:stCondLst>
                                  <p:childTnLst>
                                    <p:set>
                                      <p:cBhvr>
                                        <p:cTn id="130" dur="1" fill="hold">
                                          <p:stCondLst>
                                            <p:cond delay="0"/>
                                          </p:stCondLst>
                                        </p:cTn>
                                        <p:tgtEl>
                                          <p:spTgt spid="72"/>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86"/>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87"/>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8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137" restart="whenNotActive" fill="hold" evtFilter="cancelBubble" nodeType="interactiveSeq">
                <p:stCondLst>
                  <p:cond evt="onClick" delay="0">
                    <p:tgtEl>
                      <p:spTgt spid="111"/>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nodeType="clickEffect">
                                  <p:stCondLst>
                                    <p:cond delay="0"/>
                                  </p:stCondLst>
                                  <p:childTnLst>
                                    <p:set>
                                      <p:cBhvr>
                                        <p:cTn id="141" dur="1" fill="hold">
                                          <p:stCondLst>
                                            <p:cond delay="0"/>
                                          </p:stCondLst>
                                        </p:cTn>
                                        <p:tgtEl>
                                          <p:spTgt spid="112"/>
                                        </p:tgtEl>
                                        <p:attrNameLst>
                                          <p:attrName>style.visibility</p:attrName>
                                        </p:attrNameLst>
                                      </p:cBhvr>
                                      <p:to>
                                        <p:strVal val="visible"/>
                                      </p:to>
                                    </p:set>
                                  </p:childTnLst>
                                </p:cTn>
                              </p:par>
                              <p:par>
                                <p:cTn id="142" presetID="1" presetClass="entr" presetSubtype="0" fill="hold" nodeType="withEffect">
                                  <p:stCondLst>
                                    <p:cond delay="0"/>
                                  </p:stCondLst>
                                  <p:childTnLst>
                                    <p:set>
                                      <p:cBhvr>
                                        <p:cTn id="143"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Текст 1"/>
          <p:cNvSpPr>
            <a:spLocks noGrp="1"/>
          </p:cNvSpPr>
          <p:nvPr>
            <p:ph type="body" sz="quarter" idx="15"/>
          </p:nvPr>
        </p:nvSpPr>
        <p:spPr>
          <a:xfrm>
            <a:off x="1071538" y="188913"/>
            <a:ext cx="4868614" cy="2303983"/>
          </a:xfrm>
        </p:spPr>
        <p:txBody>
          <a:bodyPr>
            <a:normAutofit fontScale="92500" lnSpcReduction="10000"/>
          </a:bodyPr>
          <a:lstStyle/>
          <a:p>
            <a:r>
              <a:rPr lang="ru-RU" sz="3000" dirty="0">
                <a:solidFill>
                  <a:srgbClr val="9F1D83"/>
                </a:solidFill>
                <a:effectLst>
                  <a:outerShdw blurRad="38100" dist="38100" dir="2700000" algn="tl">
                    <a:srgbClr val="C0C0C0"/>
                  </a:outerShdw>
                </a:effectLst>
              </a:rPr>
              <a:t>• </a:t>
            </a:r>
            <a:r>
              <a:rPr lang="ru-RU" sz="3000" dirty="0" err="1">
                <a:solidFill>
                  <a:srgbClr val="9F1D83"/>
                </a:solidFill>
                <a:effectLst>
                  <a:outerShdw blurRad="38100" dist="38100" dir="2700000" algn="tl">
                    <a:srgbClr val="C0C0C0"/>
                  </a:outerShdw>
                </a:effectLst>
              </a:rPr>
              <a:t>Освітні</a:t>
            </a:r>
            <a:r>
              <a:rPr lang="ru-RU" sz="3000" dirty="0">
                <a:solidFill>
                  <a:srgbClr val="9F1D83"/>
                </a:solidFill>
                <a:effectLst>
                  <a:outerShdw blurRad="38100" dist="38100" dir="2700000" algn="tl">
                    <a:srgbClr val="C0C0C0"/>
                  </a:outerShdw>
                </a:effectLst>
              </a:rPr>
              <a:t> </a:t>
            </a:r>
            <a:r>
              <a:rPr lang="ru-RU" sz="3000" dirty="0" err="1">
                <a:solidFill>
                  <a:srgbClr val="9F1D83"/>
                </a:solidFill>
                <a:effectLst>
                  <a:outerShdw blurRad="38100" dist="38100" dir="2700000" algn="tl">
                    <a:srgbClr val="C0C0C0"/>
                  </a:outerShdw>
                </a:effectLst>
              </a:rPr>
              <a:t>діалоги</a:t>
            </a:r>
            <a:endParaRPr lang="ru-RU" sz="3000" dirty="0">
              <a:solidFill>
                <a:srgbClr val="9F1D83"/>
              </a:solidFill>
              <a:effectLst>
                <a:outerShdw blurRad="38100" dist="38100" dir="2700000" algn="tl">
                  <a:srgbClr val="C0C0C0"/>
                </a:outerShdw>
              </a:effectLst>
            </a:endParaRPr>
          </a:p>
          <a:p>
            <a:r>
              <a:rPr lang="ru-RU" sz="3000" dirty="0">
                <a:solidFill>
                  <a:srgbClr val="9F1D83"/>
                </a:solidFill>
                <a:effectLst>
                  <a:outerShdw blurRad="38100" dist="38100" dir="2700000" algn="tl">
                    <a:srgbClr val="C0C0C0"/>
                  </a:outerShdw>
                </a:effectLst>
              </a:rPr>
              <a:t>• </a:t>
            </a:r>
            <a:r>
              <a:rPr lang="ru-RU" sz="3000" dirty="0" err="1" smtClean="0">
                <a:solidFill>
                  <a:srgbClr val="9F1D83"/>
                </a:solidFill>
                <a:effectLst>
                  <a:outerShdw blurRad="38100" dist="38100" dir="2700000" algn="tl">
                    <a:srgbClr val="C0C0C0"/>
                  </a:outerShdw>
                </a:effectLst>
              </a:rPr>
              <a:t>Бесіди</a:t>
            </a:r>
            <a:r>
              <a:rPr lang="ru-RU" sz="3000" dirty="0" smtClean="0">
                <a:solidFill>
                  <a:srgbClr val="9F1D83"/>
                </a:solidFill>
                <a:effectLst>
                  <a:outerShdw blurRad="38100" dist="38100" dir="2700000" algn="tl">
                    <a:srgbClr val="C0C0C0"/>
                  </a:outerShdw>
                </a:effectLst>
              </a:rPr>
              <a:t> з </a:t>
            </a:r>
            <a:r>
              <a:rPr lang="ru-RU" sz="3000" dirty="0" err="1" smtClean="0">
                <a:solidFill>
                  <a:srgbClr val="9F1D83"/>
                </a:solidFill>
                <a:effectLst>
                  <a:outerShdw blurRad="38100" dist="38100" dir="2700000" algn="tl">
                    <a:srgbClr val="C0C0C0"/>
                  </a:outerShdw>
                </a:effectLst>
              </a:rPr>
              <a:t>використанням</a:t>
            </a:r>
            <a:r>
              <a:rPr lang="ru-RU" sz="3000" dirty="0" smtClean="0">
                <a:solidFill>
                  <a:srgbClr val="9F1D83"/>
                </a:solidFill>
                <a:effectLst>
                  <a:outerShdw blurRad="38100" dist="38100" dir="2700000" algn="tl">
                    <a:srgbClr val="C0C0C0"/>
                  </a:outerShdw>
                </a:effectLst>
              </a:rPr>
              <a:t/>
            </a:r>
            <a:br>
              <a:rPr lang="ru-RU" sz="3000" dirty="0" smtClean="0">
                <a:solidFill>
                  <a:srgbClr val="9F1D83"/>
                </a:solidFill>
                <a:effectLst>
                  <a:outerShdw blurRad="38100" dist="38100" dir="2700000" algn="tl">
                    <a:srgbClr val="C0C0C0"/>
                  </a:outerShdw>
                </a:effectLst>
              </a:rPr>
            </a:br>
            <a:r>
              <a:rPr lang="ru-RU" sz="3000" dirty="0" smtClean="0">
                <a:solidFill>
                  <a:srgbClr val="9F1D83"/>
                </a:solidFill>
                <a:effectLst>
                  <a:outerShdw blurRad="38100" dist="38100" dir="2700000" algn="tl">
                    <a:srgbClr val="C0C0C0"/>
                  </a:outerShdw>
                </a:effectLst>
              </a:rPr>
              <a:t>   </a:t>
            </a:r>
            <a:r>
              <a:rPr lang="ru-RU" sz="3000" dirty="0" err="1" smtClean="0">
                <a:solidFill>
                  <a:srgbClr val="9F1D83"/>
                </a:solidFill>
                <a:effectLst>
                  <a:outerShdw blurRad="38100" dist="38100" dir="2700000" algn="tl">
                    <a:srgbClr val="C0C0C0"/>
                  </a:outerShdw>
                </a:effectLst>
              </a:rPr>
              <a:t>відкритих</a:t>
            </a:r>
            <a:r>
              <a:rPr lang="ru-RU" sz="3000" dirty="0" smtClean="0">
                <a:solidFill>
                  <a:srgbClr val="9F1D83"/>
                </a:solidFill>
                <a:effectLst>
                  <a:outerShdw blurRad="38100" dist="38100" dir="2700000" algn="tl">
                    <a:srgbClr val="C0C0C0"/>
                  </a:outerShdw>
                </a:effectLst>
              </a:rPr>
              <a:t> </a:t>
            </a:r>
            <a:r>
              <a:rPr lang="ru-RU" sz="3000" dirty="0" err="1">
                <a:solidFill>
                  <a:srgbClr val="9F1D83"/>
                </a:solidFill>
                <a:effectLst>
                  <a:outerShdw blurRad="38100" dist="38100" dir="2700000" algn="tl">
                    <a:srgbClr val="C0C0C0"/>
                  </a:outerShdw>
                </a:effectLst>
              </a:rPr>
              <a:t>запитань</a:t>
            </a:r>
            <a:endParaRPr lang="ru-RU" sz="3000" dirty="0">
              <a:solidFill>
                <a:srgbClr val="9F1D83"/>
              </a:solidFill>
              <a:effectLst>
                <a:outerShdw blurRad="38100" dist="38100" dir="2700000" algn="tl">
                  <a:srgbClr val="C0C0C0"/>
                </a:outerShdw>
              </a:effectLst>
            </a:endParaRPr>
          </a:p>
          <a:p>
            <a:r>
              <a:rPr lang="ru-RU" sz="3000" dirty="0">
                <a:solidFill>
                  <a:srgbClr val="9F1D83"/>
                </a:solidFill>
                <a:effectLst>
                  <a:outerShdw blurRad="38100" dist="38100" dir="2700000" algn="tl">
                    <a:srgbClr val="C0C0C0"/>
                  </a:outerShdw>
                </a:effectLst>
              </a:rPr>
              <a:t>• </a:t>
            </a:r>
            <a:r>
              <a:rPr lang="ru-RU" sz="3000" dirty="0" err="1" smtClean="0">
                <a:solidFill>
                  <a:srgbClr val="9F1D83"/>
                </a:solidFill>
                <a:effectLst>
                  <a:outerShdw blurRad="38100" dist="38100" dir="2700000" algn="tl">
                    <a:srgbClr val="C0C0C0"/>
                  </a:outerShdw>
                </a:effectLst>
              </a:rPr>
              <a:t>Інтерактивна</a:t>
            </a:r>
            <a:r>
              <a:rPr lang="ru-RU" sz="3000" dirty="0" smtClean="0">
                <a:solidFill>
                  <a:srgbClr val="9F1D83"/>
                </a:solidFill>
                <a:effectLst>
                  <a:outerShdw blurRad="38100" dist="38100" dir="2700000" algn="tl">
                    <a:srgbClr val="C0C0C0"/>
                  </a:outerShdw>
                </a:effectLst>
              </a:rPr>
              <a:t> </a:t>
            </a:r>
            <a:r>
              <a:rPr lang="ru-RU" sz="3000" dirty="0" err="1">
                <a:solidFill>
                  <a:srgbClr val="9F1D83"/>
                </a:solidFill>
                <a:effectLst>
                  <a:outerShdw blurRad="38100" dist="38100" dir="2700000" algn="tl">
                    <a:srgbClr val="C0C0C0"/>
                  </a:outerShdw>
                </a:effectLst>
              </a:rPr>
              <a:t>пізнавальна</a:t>
            </a:r>
            <a:r>
              <a:rPr lang="ru-RU" sz="3000" dirty="0">
                <a:solidFill>
                  <a:srgbClr val="9F1D83"/>
                </a:solidFill>
                <a:effectLst>
                  <a:outerShdw blurRad="38100" dist="38100" dir="2700000" algn="tl">
                    <a:srgbClr val="C0C0C0"/>
                  </a:outerShdw>
                </a:effectLst>
              </a:rPr>
              <a:t> </a:t>
            </a:r>
            <a:r>
              <a:rPr lang="ru-RU" sz="3000" dirty="0" err="1">
                <a:solidFill>
                  <a:srgbClr val="9F1D83"/>
                </a:solidFill>
                <a:effectLst>
                  <a:outerShdw blurRad="38100" dist="38100" dir="2700000" algn="tl">
                    <a:srgbClr val="C0C0C0"/>
                  </a:outerShdw>
                </a:effectLst>
              </a:rPr>
              <a:t>казка</a:t>
            </a:r>
            <a:endParaRPr lang="ru-RU" sz="3000" dirty="0">
              <a:solidFill>
                <a:srgbClr val="9F1D83"/>
              </a:solidFill>
              <a:effectLst>
                <a:outerShdw blurRad="38100" dist="38100" dir="2700000" algn="tl">
                  <a:srgbClr val="C0C0C0"/>
                </a:outerShdw>
              </a:effectLst>
            </a:endParaRPr>
          </a:p>
        </p:txBody>
      </p:sp>
      <p:sp>
        <p:nvSpPr>
          <p:cNvPr id="3" name="Текст 1"/>
          <p:cNvSpPr>
            <a:spLocks noGrp="1"/>
          </p:cNvSpPr>
          <p:nvPr>
            <p:ph type="body" sz="quarter" idx="15"/>
          </p:nvPr>
        </p:nvSpPr>
        <p:spPr>
          <a:xfrm>
            <a:off x="1571604" y="2708920"/>
            <a:ext cx="7286676" cy="3672408"/>
          </a:xfrm>
        </p:spPr>
        <p:txBody>
          <a:bodyPr>
            <a:normAutofit/>
          </a:bodyPr>
          <a:lstStyle/>
          <a:p>
            <a:r>
              <a:rPr lang="ru-RU" sz="2800" b="0" dirty="0">
                <a:solidFill>
                  <a:srgbClr val="FF0000"/>
                </a:solidFill>
              </a:rPr>
              <a:t>• </a:t>
            </a:r>
            <a:r>
              <a:rPr lang="ru-RU" sz="2800" dirty="0" err="1">
                <a:solidFill>
                  <a:srgbClr val="FF0000"/>
                </a:solidFill>
              </a:rPr>
              <a:t>Бесіда</a:t>
            </a:r>
            <a:r>
              <a:rPr lang="ru-RU" sz="2800" dirty="0">
                <a:solidFill>
                  <a:srgbClr val="FF0000"/>
                </a:solidFill>
              </a:rPr>
              <a:t> </a:t>
            </a:r>
            <a:r>
              <a:rPr lang="ru-RU" sz="2800" b="0" dirty="0">
                <a:solidFill>
                  <a:srgbClr val="FF0000"/>
                </a:solidFill>
              </a:rPr>
              <a:t>з </a:t>
            </a:r>
            <a:r>
              <a:rPr lang="ru-RU" sz="2800" b="0" dirty="0" err="1">
                <a:solidFill>
                  <a:srgbClr val="FF0000"/>
                </a:solidFill>
              </a:rPr>
              <a:t>використанням</a:t>
            </a:r>
            <a:r>
              <a:rPr lang="ru-RU" sz="2800" b="0" dirty="0">
                <a:solidFill>
                  <a:srgbClr val="FF0000"/>
                </a:solidFill>
              </a:rPr>
              <a:t> </a:t>
            </a:r>
            <a:r>
              <a:rPr lang="ru-RU" sz="2800" b="0" dirty="0" err="1">
                <a:solidFill>
                  <a:srgbClr val="FF0000"/>
                </a:solidFill>
              </a:rPr>
              <a:t>відкритих</a:t>
            </a:r>
            <a:r>
              <a:rPr lang="ru-RU" sz="2800" b="0" dirty="0">
                <a:solidFill>
                  <a:srgbClr val="FF0000"/>
                </a:solidFill>
              </a:rPr>
              <a:t> </a:t>
            </a:r>
            <a:r>
              <a:rPr lang="ru-RU" sz="2800" b="0" dirty="0" err="1">
                <a:solidFill>
                  <a:srgbClr val="FF0000"/>
                </a:solidFill>
              </a:rPr>
              <a:t>запитань</a:t>
            </a:r>
            <a:r>
              <a:rPr lang="ru-RU" sz="2800" b="0" dirty="0">
                <a:solidFill>
                  <a:srgbClr val="FF0000"/>
                </a:solidFill>
              </a:rPr>
              <a:t> </a:t>
            </a:r>
            <a:r>
              <a:rPr lang="ru-RU" sz="2800" b="0" dirty="0" smtClean="0">
                <a:solidFill>
                  <a:srgbClr val="FF0000"/>
                </a:solidFill>
              </a:rPr>
              <a:t/>
            </a:r>
            <a:br>
              <a:rPr lang="ru-RU" sz="2800" b="0" dirty="0" smtClean="0">
                <a:solidFill>
                  <a:srgbClr val="FF0000"/>
                </a:solidFill>
              </a:rPr>
            </a:br>
            <a:r>
              <a:rPr lang="ru-RU" sz="2800" b="0" dirty="0" smtClean="0">
                <a:solidFill>
                  <a:srgbClr val="FF0000"/>
                </a:solidFill>
              </a:rPr>
              <a:t>   та </a:t>
            </a:r>
            <a:r>
              <a:rPr lang="ru-RU" sz="2800" b="0" dirty="0" err="1">
                <a:solidFill>
                  <a:srgbClr val="FF0000"/>
                </a:solidFill>
              </a:rPr>
              <a:t>розв’язування</a:t>
            </a:r>
            <a:r>
              <a:rPr lang="ru-RU" sz="2800" b="0" dirty="0">
                <a:solidFill>
                  <a:srgbClr val="FF0000"/>
                </a:solidFill>
              </a:rPr>
              <a:t> </a:t>
            </a:r>
            <a:r>
              <a:rPr lang="ru-RU" sz="2800" b="0" dirty="0" err="1">
                <a:solidFill>
                  <a:srgbClr val="FF0000"/>
                </a:solidFill>
              </a:rPr>
              <a:t>відкритих</a:t>
            </a:r>
            <a:r>
              <a:rPr lang="ru-RU" sz="2800" b="0" dirty="0">
                <a:solidFill>
                  <a:srgbClr val="FF0000"/>
                </a:solidFill>
              </a:rPr>
              <a:t> задач</a:t>
            </a:r>
            <a:endParaRPr lang="ru-RU" sz="2800" b="0" dirty="0" smtClean="0">
              <a:solidFill>
                <a:srgbClr val="FF0000"/>
              </a:solidFill>
            </a:endParaRPr>
          </a:p>
          <a:p>
            <a:r>
              <a:rPr lang="ru-RU" sz="2800" b="0" dirty="0" smtClean="0">
                <a:solidFill>
                  <a:srgbClr val="FF0000"/>
                </a:solidFill>
              </a:rPr>
              <a:t>• </a:t>
            </a:r>
            <a:r>
              <a:rPr lang="uk-UA" sz="2800" b="0" dirty="0" smtClean="0">
                <a:solidFill>
                  <a:srgbClr val="FF0000"/>
                </a:solidFill>
              </a:rPr>
              <a:t>Привчаємо дітей до того, </a:t>
            </a:r>
            <a:br>
              <a:rPr lang="uk-UA" sz="2800" b="0" dirty="0" smtClean="0">
                <a:solidFill>
                  <a:srgbClr val="FF0000"/>
                </a:solidFill>
              </a:rPr>
            </a:br>
            <a:r>
              <a:rPr lang="uk-UA" sz="2800" b="0" dirty="0" smtClean="0">
                <a:solidFill>
                  <a:srgbClr val="FF0000"/>
                </a:solidFill>
              </a:rPr>
              <a:t>   що </a:t>
            </a:r>
            <a:r>
              <a:rPr lang="uk-UA" sz="2800" dirty="0" smtClean="0">
                <a:solidFill>
                  <a:srgbClr val="FF0000"/>
                </a:solidFill>
              </a:rPr>
              <a:t>варіантів </a:t>
            </a:r>
            <a:r>
              <a:rPr lang="uk-UA" sz="2800" dirty="0" err="1" smtClean="0">
                <a:solidFill>
                  <a:srgbClr val="FF0000"/>
                </a:solidFill>
              </a:rPr>
              <a:t>розв</a:t>
            </a:r>
            <a:r>
              <a:rPr lang="en-US" sz="2800" dirty="0" smtClean="0">
                <a:solidFill>
                  <a:srgbClr val="FF0000"/>
                </a:solidFill>
              </a:rPr>
              <a:t>’</a:t>
            </a:r>
            <a:r>
              <a:rPr lang="uk-UA" sz="2800" dirty="0" err="1" smtClean="0">
                <a:solidFill>
                  <a:srgbClr val="FF0000"/>
                </a:solidFill>
              </a:rPr>
              <a:t>язування</a:t>
            </a:r>
            <a:r>
              <a:rPr lang="uk-UA" sz="2800" dirty="0" smtClean="0">
                <a:solidFill>
                  <a:srgbClr val="FF0000"/>
                </a:solidFill>
              </a:rPr>
              <a:t> може бути багато</a:t>
            </a:r>
            <a:br>
              <a:rPr lang="uk-UA" sz="2800" dirty="0" smtClean="0">
                <a:solidFill>
                  <a:srgbClr val="FF0000"/>
                </a:solidFill>
              </a:rPr>
            </a:br>
            <a:r>
              <a:rPr lang="ru-RU" sz="2800" b="0" dirty="0">
                <a:solidFill>
                  <a:srgbClr val="FF0000"/>
                </a:solidFill>
              </a:rPr>
              <a:t>• </a:t>
            </a:r>
            <a:r>
              <a:rPr lang="ru-RU" sz="2800" dirty="0" err="1">
                <a:solidFill>
                  <a:srgbClr val="FF0000"/>
                </a:solidFill>
              </a:rPr>
              <a:t>Інтерактивна</a:t>
            </a:r>
            <a:r>
              <a:rPr lang="ru-RU" sz="2800" dirty="0">
                <a:solidFill>
                  <a:srgbClr val="FF0000"/>
                </a:solidFill>
              </a:rPr>
              <a:t> </a:t>
            </a:r>
            <a:r>
              <a:rPr lang="ru-RU" sz="2800" dirty="0" err="1">
                <a:solidFill>
                  <a:srgbClr val="FF0000"/>
                </a:solidFill>
              </a:rPr>
              <a:t>пізнавальна</a:t>
            </a:r>
            <a:r>
              <a:rPr lang="ru-RU" sz="2800" dirty="0">
                <a:solidFill>
                  <a:srgbClr val="FF0000"/>
                </a:solidFill>
              </a:rPr>
              <a:t> </a:t>
            </a:r>
            <a:r>
              <a:rPr lang="ru-RU" sz="2800" dirty="0" err="1">
                <a:solidFill>
                  <a:srgbClr val="FF0000"/>
                </a:solidFill>
              </a:rPr>
              <a:t>казка</a:t>
            </a:r>
            <a:r>
              <a:rPr lang="ru-RU" sz="2800" dirty="0">
                <a:solidFill>
                  <a:srgbClr val="FF0000"/>
                </a:solidFill>
              </a:rPr>
              <a:t> </a:t>
            </a:r>
            <a:r>
              <a:rPr lang="ru-RU" sz="2800" b="0" dirty="0" err="1">
                <a:solidFill>
                  <a:srgbClr val="FF0000"/>
                </a:solidFill>
              </a:rPr>
              <a:t>зацікавлює</a:t>
            </a:r>
            <a:r>
              <a:rPr lang="ru-RU" sz="2800" b="0" dirty="0">
                <a:solidFill>
                  <a:srgbClr val="FF0000"/>
                </a:solidFill>
              </a:rPr>
              <a:t> </a:t>
            </a:r>
            <a:r>
              <a:rPr lang="ru-RU" sz="2800" b="0" dirty="0" smtClean="0">
                <a:solidFill>
                  <a:srgbClr val="FF0000"/>
                </a:solidFill>
              </a:rPr>
              <a:t/>
            </a:r>
            <a:br>
              <a:rPr lang="ru-RU" sz="2800" b="0" dirty="0" smtClean="0">
                <a:solidFill>
                  <a:srgbClr val="FF0000"/>
                </a:solidFill>
              </a:rPr>
            </a:br>
            <a:r>
              <a:rPr lang="ru-RU" sz="2800" b="0" dirty="0" smtClean="0">
                <a:solidFill>
                  <a:srgbClr val="FF0000"/>
                </a:solidFill>
              </a:rPr>
              <a:t>   і </a:t>
            </a:r>
            <a:r>
              <a:rPr lang="ru-RU" sz="2800" b="0" dirty="0" err="1">
                <a:solidFill>
                  <a:srgbClr val="FF0000"/>
                </a:solidFill>
              </a:rPr>
              <a:t>мотивує</a:t>
            </a:r>
            <a:r>
              <a:rPr lang="ru-RU" sz="2800" b="0" dirty="0">
                <a:solidFill>
                  <a:srgbClr val="FF0000"/>
                </a:solidFill>
              </a:rPr>
              <a:t> </a:t>
            </a:r>
            <a:r>
              <a:rPr lang="ru-RU" sz="2800" b="0" dirty="0" err="1">
                <a:solidFill>
                  <a:srgbClr val="FF0000"/>
                </a:solidFill>
              </a:rPr>
              <a:t>дітей</a:t>
            </a:r>
            <a:r>
              <a:rPr lang="ru-RU" sz="2800" b="0" dirty="0">
                <a:solidFill>
                  <a:srgbClr val="FF0000"/>
                </a:solidFill>
              </a:rPr>
              <a:t>, </a:t>
            </a:r>
            <a:r>
              <a:rPr lang="ru-RU" sz="2800" b="0" dirty="0" err="1">
                <a:solidFill>
                  <a:srgbClr val="FF0000"/>
                </a:solidFill>
              </a:rPr>
              <a:t>створює</a:t>
            </a:r>
            <a:r>
              <a:rPr lang="ru-RU" sz="2800" b="0" dirty="0">
                <a:solidFill>
                  <a:srgbClr val="FF0000"/>
                </a:solidFill>
              </a:rPr>
              <a:t> </a:t>
            </a:r>
            <a:r>
              <a:rPr lang="ru-RU" sz="2800" b="0" dirty="0" err="1">
                <a:solidFill>
                  <a:srgbClr val="FF0000"/>
                </a:solidFill>
              </a:rPr>
              <a:t>емоційне</a:t>
            </a:r>
            <a:r>
              <a:rPr lang="ru-RU" sz="2800" b="0" dirty="0">
                <a:solidFill>
                  <a:srgbClr val="FF0000"/>
                </a:solidFill>
              </a:rPr>
              <a:t> </a:t>
            </a:r>
            <a:r>
              <a:rPr lang="ru-RU" sz="2800" b="0" dirty="0" err="1">
                <a:solidFill>
                  <a:srgbClr val="FF0000"/>
                </a:solidFill>
              </a:rPr>
              <a:t>тло</a:t>
            </a:r>
            <a:r>
              <a:rPr lang="ru-RU" sz="2800" b="0" dirty="0">
                <a:solidFill>
                  <a:srgbClr val="FF0000"/>
                </a:solidFill>
              </a:rPr>
              <a:t> </a:t>
            </a:r>
            <a:r>
              <a:rPr lang="ru-RU" sz="2800" b="0" dirty="0" smtClean="0">
                <a:solidFill>
                  <a:srgbClr val="FF0000"/>
                </a:solidFill>
              </a:rPr>
              <a:t>  </a:t>
            </a:r>
            <a:r>
              <a:rPr lang="ru-RU" sz="2800" b="0" dirty="0" err="1" smtClean="0">
                <a:solidFill>
                  <a:srgbClr val="FF0000"/>
                </a:solidFill>
              </a:rPr>
              <a:t>заняття</a:t>
            </a:r>
            <a:r>
              <a:rPr lang="ru-RU" sz="2800" b="0" dirty="0">
                <a:solidFill>
                  <a:srgbClr val="FF0000"/>
                </a:solidFill>
              </a:rPr>
              <a:t>, </a:t>
            </a:r>
            <a:r>
              <a:rPr lang="ru-RU" sz="2800" b="0" dirty="0" err="1" smtClean="0">
                <a:solidFill>
                  <a:srgbClr val="FF0000"/>
                </a:solidFill>
              </a:rPr>
              <a:t>допомагає</a:t>
            </a:r>
            <a:r>
              <a:rPr lang="ru-RU" sz="2800" b="0" dirty="0" smtClean="0">
                <a:solidFill>
                  <a:srgbClr val="FF0000"/>
                </a:solidFill>
              </a:rPr>
              <a:t> </a:t>
            </a:r>
            <a:r>
              <a:rPr lang="ru-RU" sz="2800" b="0" dirty="0" err="1">
                <a:solidFill>
                  <a:srgbClr val="FF0000"/>
                </a:solidFill>
              </a:rPr>
              <a:t>об’єднати</a:t>
            </a:r>
            <a:r>
              <a:rPr lang="ru-RU" sz="2800" b="0" dirty="0">
                <a:solidFill>
                  <a:srgbClr val="FF0000"/>
                </a:solidFill>
              </a:rPr>
              <a:t> </a:t>
            </a:r>
            <a:r>
              <a:rPr lang="ru-RU" sz="2800" b="0" dirty="0" err="1">
                <a:solidFill>
                  <a:srgbClr val="FF0000"/>
                </a:solidFill>
              </a:rPr>
              <a:t>кілька</a:t>
            </a:r>
            <a:r>
              <a:rPr lang="ru-RU" sz="2800" b="0" dirty="0">
                <a:solidFill>
                  <a:srgbClr val="FF0000"/>
                </a:solidFill>
              </a:rPr>
              <a:t> занять</a:t>
            </a:r>
          </a:p>
        </p:txBody>
      </p:sp>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2200" y="88455"/>
            <a:ext cx="2232248" cy="2620465"/>
          </a:xfrm>
          <a:prstGeom prst="rect">
            <a:avLst/>
          </a:prstGeom>
        </p:spPr>
      </p:pic>
    </p:spTree>
    <p:extLst>
      <p:ext uri="{BB962C8B-B14F-4D97-AF65-F5344CB8AC3E}">
        <p14:creationId xmlns:p14="http://schemas.microsoft.com/office/powerpoint/2010/main" val="38169087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Текст 1"/>
          <p:cNvSpPr>
            <a:spLocks noGrp="1"/>
          </p:cNvSpPr>
          <p:nvPr>
            <p:ph type="body" sz="quarter" idx="15"/>
          </p:nvPr>
        </p:nvSpPr>
        <p:spPr>
          <a:xfrm>
            <a:off x="1071538" y="188640"/>
            <a:ext cx="7748934" cy="740030"/>
          </a:xfrm>
        </p:spPr>
        <p:txBody>
          <a:bodyPr>
            <a:normAutofit fontScale="92500" lnSpcReduction="10000"/>
          </a:bodyPr>
          <a:lstStyle/>
          <a:p>
            <a:pPr algn="ctr"/>
            <a:r>
              <a:rPr lang="uk-UA" dirty="0" smtClean="0">
                <a:solidFill>
                  <a:srgbClr val="FF0000"/>
                </a:solidFill>
              </a:rPr>
              <a:t>ХМАРА ПРЕДМЕТІВ: шукаємо варіанти, ставимо пріоритети, ціле за частиною</a:t>
            </a:r>
            <a:endParaRPr lang="uk-UA" sz="2000" b="0" i="1" dirty="0">
              <a:solidFill>
                <a:srgbClr val="FF0000"/>
              </a:solidFill>
            </a:endParaRPr>
          </a:p>
        </p:txBody>
      </p:sp>
      <p:pic>
        <p:nvPicPr>
          <p:cNvPr id="5" name="Рисунок 4"/>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tretch>
            <a:fillRect/>
          </a:stretch>
        </p:blipFill>
        <p:spPr>
          <a:xfrm>
            <a:off x="1763688" y="688624"/>
            <a:ext cx="6048672" cy="5850716"/>
          </a:xfrm>
          <a:effectLst>
            <a:outerShdw blurRad="50800" dist="38100" dir="2700000" algn="tl" rotWithShape="0">
              <a:prstClr val="black">
                <a:alpha val="40000"/>
              </a:prstClr>
            </a:outerShdw>
          </a:effectLst>
        </p:spPr>
      </p:pic>
      <p:sp>
        <p:nvSpPr>
          <p:cNvPr id="4" name="Текст 3"/>
          <p:cNvSpPr>
            <a:spLocks noGrp="1"/>
          </p:cNvSpPr>
          <p:nvPr>
            <p:ph type="body" sz="quarter" idx="16"/>
          </p:nvPr>
        </p:nvSpPr>
        <p:spPr/>
        <p:txBody>
          <a:bodyPr>
            <a:normAutofit lnSpcReduction="10000"/>
          </a:bodyPr>
          <a:lstStyle/>
          <a:p>
            <a:endParaRPr lang="uk-UA"/>
          </a:p>
        </p:txBody>
      </p:sp>
    </p:spTree>
    <p:extLst>
      <p:ext uri="{BB962C8B-B14F-4D97-AF65-F5344CB8AC3E}">
        <p14:creationId xmlns:p14="http://schemas.microsoft.com/office/powerpoint/2010/main" val="9537728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Текст 1"/>
          <p:cNvSpPr>
            <a:spLocks noGrp="1"/>
          </p:cNvSpPr>
          <p:nvPr>
            <p:ph type="body" sz="quarter" idx="15"/>
          </p:nvPr>
        </p:nvSpPr>
        <p:spPr>
          <a:xfrm>
            <a:off x="1714480" y="188640"/>
            <a:ext cx="7105992" cy="576263"/>
          </a:xfrm>
        </p:spPr>
        <p:txBody>
          <a:bodyPr/>
          <a:lstStyle/>
          <a:p>
            <a:r>
              <a:rPr lang="uk-UA" dirty="0" smtClean="0">
                <a:solidFill>
                  <a:srgbClr val="FF0000"/>
                </a:solidFill>
              </a:rPr>
              <a:t>ХМАРА НЕРІВНОСТЕЙ: математична творчість</a:t>
            </a:r>
            <a:endParaRPr lang="uk-UA" sz="2000" b="0" i="1" dirty="0">
              <a:solidFill>
                <a:srgbClr val="FF0000"/>
              </a:solidFill>
            </a:endParaRPr>
          </a:p>
        </p:txBody>
      </p:sp>
      <p:pic>
        <p:nvPicPr>
          <p:cNvPr id="5" name="Рисунок 4"/>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tretch>
            <a:fillRect/>
          </a:stretch>
        </p:blipFill>
        <p:spPr>
          <a:xfrm>
            <a:off x="1643042" y="785794"/>
            <a:ext cx="6437647" cy="5289532"/>
          </a:xfrm>
          <a:effectLst>
            <a:outerShdw blurRad="50800" dist="38100" dir="2700000" algn="tl" rotWithShape="0">
              <a:prstClr val="black">
                <a:alpha val="40000"/>
              </a:prstClr>
            </a:outerShdw>
          </a:effectLst>
        </p:spPr>
      </p:pic>
      <p:sp>
        <p:nvSpPr>
          <p:cNvPr id="4" name="Текст 3"/>
          <p:cNvSpPr>
            <a:spLocks noGrp="1"/>
          </p:cNvSpPr>
          <p:nvPr>
            <p:ph type="body" sz="quarter" idx="16"/>
          </p:nvPr>
        </p:nvSpPr>
        <p:spPr/>
        <p:txBody>
          <a:bodyPr>
            <a:normAutofit lnSpcReduction="10000"/>
          </a:bodyPr>
          <a:lstStyle/>
          <a:p>
            <a:endParaRPr lang="uk-UA"/>
          </a:p>
        </p:txBody>
      </p:sp>
    </p:spTree>
    <p:extLst>
      <p:ext uri="{BB962C8B-B14F-4D97-AF65-F5344CB8AC3E}">
        <p14:creationId xmlns:p14="http://schemas.microsoft.com/office/powerpoint/2010/main" val="6980043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Текст 1"/>
          <p:cNvSpPr>
            <a:spLocks noGrp="1"/>
          </p:cNvSpPr>
          <p:nvPr>
            <p:ph type="body" sz="quarter" idx="15"/>
          </p:nvPr>
        </p:nvSpPr>
        <p:spPr>
          <a:xfrm>
            <a:off x="2143108" y="188640"/>
            <a:ext cx="6677364" cy="576263"/>
          </a:xfrm>
        </p:spPr>
        <p:txBody>
          <a:bodyPr/>
          <a:lstStyle/>
          <a:p>
            <a:r>
              <a:rPr lang="uk-UA" dirty="0" smtClean="0">
                <a:solidFill>
                  <a:srgbClr val="FF0000"/>
                </a:solidFill>
              </a:rPr>
              <a:t>ХМАРА ЗАДАЧ: математична творчість</a:t>
            </a:r>
            <a:endParaRPr lang="uk-UA" sz="2000" b="0" i="1" dirty="0">
              <a:solidFill>
                <a:srgbClr val="FF0000"/>
              </a:solidFill>
            </a:endParaRPr>
          </a:p>
        </p:txBody>
      </p:sp>
      <p:pic>
        <p:nvPicPr>
          <p:cNvPr id="5" name="Рисунок 4"/>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tretch>
            <a:fillRect/>
          </a:stretch>
        </p:blipFill>
        <p:spPr>
          <a:xfrm>
            <a:off x="1785918" y="764704"/>
            <a:ext cx="6530498" cy="5289531"/>
          </a:xfrm>
          <a:effectLst>
            <a:outerShdw blurRad="50800" dist="38100" dir="2700000" algn="tl" rotWithShape="0">
              <a:prstClr val="black">
                <a:alpha val="40000"/>
              </a:prstClr>
            </a:outerShdw>
          </a:effectLst>
        </p:spPr>
      </p:pic>
      <p:sp>
        <p:nvSpPr>
          <p:cNvPr id="4" name="Текст 3"/>
          <p:cNvSpPr>
            <a:spLocks noGrp="1"/>
          </p:cNvSpPr>
          <p:nvPr>
            <p:ph type="body" sz="quarter" idx="16"/>
          </p:nvPr>
        </p:nvSpPr>
        <p:spPr/>
        <p:txBody>
          <a:bodyPr>
            <a:normAutofit lnSpcReduction="10000"/>
          </a:bodyPr>
          <a:lstStyle/>
          <a:p>
            <a:endParaRPr lang="uk-UA"/>
          </a:p>
        </p:txBody>
      </p:sp>
    </p:spTree>
    <p:extLst>
      <p:ext uri="{BB962C8B-B14F-4D97-AF65-F5344CB8AC3E}">
        <p14:creationId xmlns:p14="http://schemas.microsoft.com/office/powerpoint/2010/main" val="29351908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85715" y="108220"/>
            <a:ext cx="742816" cy="737102"/>
          </a:xfrm>
          <a:prstGeom prst="rect">
            <a:avLst/>
          </a:prstGeom>
        </p:spPr>
      </p:pic>
      <p:sp>
        <p:nvSpPr>
          <p:cNvPr id="2" name="Текст 1"/>
          <p:cNvSpPr>
            <a:spLocks noGrp="1"/>
          </p:cNvSpPr>
          <p:nvPr>
            <p:ph type="body" sz="quarter" idx="15"/>
          </p:nvPr>
        </p:nvSpPr>
        <p:spPr/>
        <p:txBody>
          <a:bodyPr/>
          <a:lstStyle/>
          <a:p>
            <a:endParaRPr lang="uk-UA"/>
          </a:p>
        </p:txBody>
      </p:sp>
      <p:sp>
        <p:nvSpPr>
          <p:cNvPr id="3" name="Прямоугольник 2"/>
          <p:cNvSpPr/>
          <p:nvPr/>
        </p:nvSpPr>
        <p:spPr>
          <a:xfrm>
            <a:off x="0" y="0"/>
            <a:ext cx="9144000" cy="6858000"/>
          </a:xfrm>
          <a:prstGeom prst="rect">
            <a:avLst/>
          </a:prstGeom>
          <a:solidFill>
            <a:srgbClr val="BBE0E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uk-UA" sz="1800" b="0" i="0" u="none" strike="noStrike" kern="1200" cap="none" spc="0" normalizeH="0" baseline="0" noProof="0">
              <a:ln>
                <a:noFill/>
              </a:ln>
              <a:solidFill>
                <a:srgbClr val="FFFFFF"/>
              </a:solidFill>
              <a:effectLst/>
              <a:uLnTx/>
              <a:uFillTx/>
              <a:latin typeface="Arial"/>
              <a:ea typeface="+mn-ea"/>
              <a:cs typeface="Arial"/>
            </a:endParaRPr>
          </a:p>
        </p:txBody>
      </p:sp>
      <p:pic>
        <p:nvPicPr>
          <p:cNvPr id="5" name="Рисунок 4"/>
          <p:cNvPicPr>
            <a:picLocks noGrp="1" noChangeAspect="1"/>
          </p:cNvPicPr>
          <p:nvPr>
            <p:ph type="pic" sz="quarter" idx="13"/>
          </p:nvPr>
        </p:nvPicPr>
        <p:blipFill rotWithShape="1">
          <a:blip r:embed="rId4" cstate="email">
            <a:extLst>
              <a:ext uri="{28A0092B-C50C-407E-A947-70E740481C1C}">
                <a14:useLocalDpi xmlns:a14="http://schemas.microsoft.com/office/drawing/2010/main"/>
              </a:ext>
            </a:extLst>
          </a:blip>
          <a:srcRect/>
          <a:stretch/>
        </p:blipFill>
        <p:spPr>
          <a:xfrm rot="5400000">
            <a:off x="1908048" y="306475"/>
            <a:ext cx="6124256" cy="6082763"/>
          </a:xfrm>
        </p:spPr>
      </p:pic>
      <p:pic>
        <p:nvPicPr>
          <p:cNvPr id="6" name="Рисунок 5">
            <a:hlinkClick r:id="" action="ppaction://hlinkshowjump?jump=previousslide"/>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8800" y="6120898"/>
            <a:ext cx="688432" cy="680519"/>
          </a:xfrm>
          <a:prstGeom prst="rect">
            <a:avLst/>
          </a:prstGeom>
        </p:spPr>
      </p:pic>
      <p:pic>
        <p:nvPicPr>
          <p:cNvPr id="7" name="Рисунок 6">
            <a:hlinkClick r:id="" action="ppaction://hlinkshowjump?jump=nextslide"/>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8316416" y="6120898"/>
            <a:ext cx="688432" cy="680519"/>
          </a:xfrm>
          <a:prstGeom prst="rect">
            <a:avLst/>
          </a:prstGeom>
        </p:spPr>
      </p:pic>
      <p:sp>
        <p:nvSpPr>
          <p:cNvPr id="9" name="Текст 8"/>
          <p:cNvSpPr>
            <a:spLocks noGrp="1"/>
          </p:cNvSpPr>
          <p:nvPr>
            <p:ph type="body" sz="quarter" idx="16"/>
          </p:nvPr>
        </p:nvSpPr>
        <p:spPr/>
        <p:txBody>
          <a:bodyPr/>
          <a:lstStyle/>
          <a:p>
            <a:pPr algn="r"/>
            <a:r>
              <a:rPr lang="uk-UA" sz="1400" dirty="0"/>
              <a:t>Художник </a:t>
            </a:r>
            <a:r>
              <a:rPr lang="uk-UA" sz="1400" dirty="0" err="1" smtClean="0"/>
              <a:t>Яцек</a:t>
            </a:r>
            <a:r>
              <a:rPr lang="uk-UA" sz="1400" dirty="0" smtClean="0"/>
              <a:t> </a:t>
            </a:r>
            <a:r>
              <a:rPr lang="uk-UA" sz="1400" dirty="0" err="1" smtClean="0"/>
              <a:t>Єрка</a:t>
            </a:r>
            <a:endParaRPr lang="uk-UA" sz="1400" dirty="0"/>
          </a:p>
        </p:txBody>
      </p:sp>
    </p:spTree>
    <p:extLst>
      <p:ext uri="{BB962C8B-B14F-4D97-AF65-F5344CB8AC3E}">
        <p14:creationId xmlns:p14="http://schemas.microsoft.com/office/powerpoint/2010/main" val="36140273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5400000">
                                      <p:cBhvr>
                                        <p:cTn id="6" dur="2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5400000">
                                      <p:cBhvr>
                                        <p:cTn id="10" dur="2000" fill="hold"/>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5400000">
                                      <p:cBhvr>
                                        <p:cTn id="14" dur="2000" fill="hold"/>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5400000">
                                      <p:cBhvr>
                                        <p:cTn id="18" dur="2000" fill="hold"/>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8" presetClass="emph" presetSubtype="0" fill="hold" nodeType="clickEffect">
                                  <p:stCondLst>
                                    <p:cond delay="0"/>
                                  </p:stCondLst>
                                  <p:childTnLst>
                                    <p:animRot by="-5400000">
                                      <p:cBhvr>
                                        <p:cTn id="23" dur="2000" fill="hold"/>
                                        <p:tgtEl>
                                          <p:spTgt spid="5"/>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5400000">
                                      <p:cBhvr>
                                        <p:cTn id="27" dur="2000" fill="hold"/>
                                        <p:tgtEl>
                                          <p:spTgt spid="5"/>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8" presetClass="emph" presetSubtype="0" fill="hold" nodeType="clickEffect">
                                  <p:stCondLst>
                                    <p:cond delay="0"/>
                                  </p:stCondLst>
                                  <p:childTnLst>
                                    <p:animRot by="-5400000">
                                      <p:cBhvr>
                                        <p:cTn id="31" dur="2000" fill="hold"/>
                                        <p:tgtEl>
                                          <p:spTgt spid="5"/>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8" presetClass="emph" presetSubtype="0" fill="hold" nodeType="clickEffect">
                                  <p:stCondLst>
                                    <p:cond delay="0"/>
                                  </p:stCondLst>
                                  <p:childTnLst>
                                    <p:animRot by="-5400000">
                                      <p:cBhvr>
                                        <p:cTn id="35" dur="2000" fill="hold"/>
                                        <p:tgtEl>
                                          <p:spTgt spid="5"/>
                                        </p:tgtEl>
                                        <p:attrNameLst>
                                          <p:attrName>r</p:attrName>
                                        </p:attrNameLst>
                                      </p:cBhvr>
                                    </p:animRot>
                                  </p:childTnLst>
                                </p:cTn>
                              </p:par>
                            </p:childTnLst>
                          </p:cTn>
                        </p:par>
                      </p:childTnLst>
                    </p:cTn>
                  </p:par>
                </p:childTnLst>
              </p:cTn>
              <p:nextCondLst>
                <p:cond evt="onClick" delay="0">
                  <p:tgtEl>
                    <p:spTgt spid="3"/>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Текст 1"/>
          <p:cNvSpPr>
            <a:spLocks noGrp="1"/>
          </p:cNvSpPr>
          <p:nvPr>
            <p:ph type="body" sz="quarter" idx="15"/>
          </p:nvPr>
        </p:nvSpPr>
        <p:spPr>
          <a:xfrm>
            <a:off x="1428728" y="908720"/>
            <a:ext cx="7535760" cy="3240087"/>
          </a:xfrm>
        </p:spPr>
        <p:txBody>
          <a:bodyPr>
            <a:normAutofit fontScale="92500"/>
          </a:bodyPr>
          <a:lstStyle/>
          <a:p>
            <a:r>
              <a:rPr lang="ru-RU" sz="2800" b="0" dirty="0" smtClean="0">
                <a:solidFill>
                  <a:srgbClr val="FF0000"/>
                </a:solidFill>
              </a:rPr>
              <a:t>• </a:t>
            </a:r>
            <a:r>
              <a:rPr lang="ru-RU" sz="2800" b="0" dirty="0" err="1" smtClean="0">
                <a:solidFill>
                  <a:srgbClr val="FF0000"/>
                </a:solidFill>
              </a:rPr>
              <a:t>Космічна</a:t>
            </a:r>
            <a:r>
              <a:rPr lang="ru-RU" sz="2800" b="0" dirty="0" smtClean="0">
                <a:solidFill>
                  <a:srgbClr val="FF0000"/>
                </a:solidFill>
              </a:rPr>
              <a:t> </a:t>
            </a:r>
            <a:r>
              <a:rPr lang="ru-RU" sz="2800" b="0" dirty="0" err="1" smtClean="0">
                <a:solidFill>
                  <a:srgbClr val="FF0000"/>
                </a:solidFill>
              </a:rPr>
              <a:t>мандрівка</a:t>
            </a:r>
            <a:r>
              <a:rPr lang="ru-RU" sz="2800" b="0" dirty="0" smtClean="0">
                <a:solidFill>
                  <a:srgbClr val="FF0000"/>
                </a:solidFill>
              </a:rPr>
              <a:t> — </a:t>
            </a:r>
            <a:br>
              <a:rPr lang="ru-RU" sz="2800" b="0" dirty="0" smtClean="0">
                <a:solidFill>
                  <a:srgbClr val="FF0000"/>
                </a:solidFill>
              </a:rPr>
            </a:br>
            <a:r>
              <a:rPr lang="ru-RU" sz="2800" b="0" dirty="0" smtClean="0">
                <a:solidFill>
                  <a:srgbClr val="FF0000"/>
                </a:solidFill>
              </a:rPr>
              <a:t>   </a:t>
            </a:r>
            <a:r>
              <a:rPr lang="ru-RU" sz="2800" b="0" dirty="0" err="1" smtClean="0">
                <a:solidFill>
                  <a:srgbClr val="FF0000"/>
                </a:solidFill>
              </a:rPr>
              <a:t>шукаємо</a:t>
            </a:r>
            <a:r>
              <a:rPr lang="ru-RU" sz="2800" b="0" dirty="0" smtClean="0">
                <a:solidFill>
                  <a:srgbClr val="FF0000"/>
                </a:solidFill>
              </a:rPr>
              <a:t> </a:t>
            </a:r>
            <a:r>
              <a:rPr lang="ru-RU" sz="2800" b="0" dirty="0" err="1" smtClean="0">
                <a:solidFill>
                  <a:srgbClr val="FF0000"/>
                </a:solidFill>
              </a:rPr>
              <a:t>життя</a:t>
            </a:r>
            <a:r>
              <a:rPr lang="ru-RU" sz="2800" b="0" dirty="0" smtClean="0">
                <a:solidFill>
                  <a:srgbClr val="FF0000"/>
                </a:solidFill>
              </a:rPr>
              <a:t> на планетах </a:t>
            </a:r>
            <a:r>
              <a:rPr lang="ru-RU" sz="2800" b="0" dirty="0" err="1" smtClean="0">
                <a:solidFill>
                  <a:srgbClr val="FF0000"/>
                </a:solidFill>
              </a:rPr>
              <a:t>Сонячної</a:t>
            </a:r>
            <a:r>
              <a:rPr lang="ru-RU" sz="2800" b="0" dirty="0" smtClean="0">
                <a:solidFill>
                  <a:srgbClr val="FF0000"/>
                </a:solidFill>
              </a:rPr>
              <a:t> </a:t>
            </a:r>
            <a:r>
              <a:rPr lang="ru-RU" sz="2800" b="0" dirty="0" err="1" smtClean="0">
                <a:solidFill>
                  <a:srgbClr val="FF0000"/>
                </a:solidFill>
              </a:rPr>
              <a:t>системи</a:t>
            </a:r>
            <a:endParaRPr lang="ru-RU" sz="2800" b="0" dirty="0" smtClean="0">
              <a:solidFill>
                <a:srgbClr val="FF0000"/>
              </a:solidFill>
            </a:endParaRPr>
          </a:p>
          <a:p>
            <a:r>
              <a:rPr lang="ru-RU" sz="2800" b="0" dirty="0" smtClean="0">
                <a:solidFill>
                  <a:srgbClr val="FF0000"/>
                </a:solidFill>
              </a:rPr>
              <a:t>• </a:t>
            </a:r>
            <a:r>
              <a:rPr lang="ru-RU" sz="2800" b="0" dirty="0" err="1" smtClean="0">
                <a:solidFill>
                  <a:srgbClr val="FF0000"/>
                </a:solidFill>
              </a:rPr>
              <a:t>Вчимося</a:t>
            </a:r>
            <a:r>
              <a:rPr lang="ru-RU" sz="2800" b="0" dirty="0" smtClean="0">
                <a:solidFill>
                  <a:srgbClr val="FF0000"/>
                </a:solidFill>
              </a:rPr>
              <a:t> </a:t>
            </a:r>
            <a:r>
              <a:rPr lang="ru-RU" sz="2800" b="0" dirty="0" err="1" smtClean="0">
                <a:solidFill>
                  <a:srgbClr val="FF0000"/>
                </a:solidFill>
              </a:rPr>
              <a:t>малювати</a:t>
            </a:r>
            <a:r>
              <a:rPr lang="ru-RU" sz="2800" b="0" dirty="0" smtClean="0">
                <a:solidFill>
                  <a:srgbClr val="FF0000"/>
                </a:solidFill>
              </a:rPr>
              <a:t> </a:t>
            </a:r>
            <a:r>
              <a:rPr lang="ru-RU" sz="2800" b="0" dirty="0" err="1" smtClean="0">
                <a:solidFill>
                  <a:srgbClr val="FF0000"/>
                </a:solidFill>
              </a:rPr>
              <a:t>геометричні</a:t>
            </a:r>
            <a:r>
              <a:rPr lang="ru-RU" sz="2800" b="0" dirty="0" smtClean="0">
                <a:solidFill>
                  <a:srgbClr val="FF0000"/>
                </a:solidFill>
              </a:rPr>
              <a:t> </a:t>
            </a:r>
            <a:r>
              <a:rPr lang="ru-RU" sz="2800" b="0" dirty="0" err="1" smtClean="0">
                <a:solidFill>
                  <a:srgbClr val="FF0000"/>
                </a:solidFill>
              </a:rPr>
              <a:t>фігури</a:t>
            </a:r>
            <a:r>
              <a:rPr lang="ru-RU" sz="2800" b="0" dirty="0" smtClean="0">
                <a:solidFill>
                  <a:srgbClr val="FF0000"/>
                </a:solidFill>
              </a:rPr>
              <a:t> </a:t>
            </a:r>
            <a:br>
              <a:rPr lang="ru-RU" sz="2800" b="0" dirty="0" smtClean="0">
                <a:solidFill>
                  <a:srgbClr val="FF0000"/>
                </a:solidFill>
              </a:rPr>
            </a:br>
            <a:r>
              <a:rPr lang="ru-RU" sz="2800" b="0" dirty="0" smtClean="0">
                <a:solidFill>
                  <a:srgbClr val="FF0000"/>
                </a:solidFill>
              </a:rPr>
              <a:t>    у </a:t>
            </a:r>
            <a:r>
              <a:rPr lang="ru-RU" sz="2800" b="0" dirty="0" err="1" smtClean="0">
                <a:solidFill>
                  <a:srgbClr val="FF0000"/>
                </a:solidFill>
              </a:rPr>
              <a:t>графічному</a:t>
            </a:r>
            <a:r>
              <a:rPr lang="ru-RU" sz="2800" b="0" dirty="0" smtClean="0">
                <a:solidFill>
                  <a:srgbClr val="FF0000"/>
                </a:solidFill>
              </a:rPr>
              <a:t> </a:t>
            </a:r>
            <a:r>
              <a:rPr lang="ru-RU" sz="2800" b="0" dirty="0" err="1" smtClean="0">
                <a:solidFill>
                  <a:srgbClr val="FF0000"/>
                </a:solidFill>
              </a:rPr>
              <a:t>редакторі</a:t>
            </a:r>
            <a:r>
              <a:rPr lang="ru-RU" sz="2800" b="0" dirty="0" smtClean="0">
                <a:solidFill>
                  <a:srgbClr val="FF0000"/>
                </a:solidFill>
              </a:rPr>
              <a:t> — </a:t>
            </a:r>
            <a:r>
              <a:rPr lang="ru-RU" sz="2800" b="0" dirty="0" err="1" smtClean="0">
                <a:solidFill>
                  <a:srgbClr val="FF0000"/>
                </a:solidFill>
              </a:rPr>
              <a:t>створюємо</a:t>
            </a:r>
            <a:r>
              <a:rPr lang="ru-RU" sz="2800" b="0" dirty="0" smtClean="0">
                <a:solidFill>
                  <a:srgbClr val="FF0000"/>
                </a:solidFill>
              </a:rPr>
              <a:t> для </a:t>
            </a:r>
            <a:r>
              <a:rPr lang="ru-RU" sz="2800" b="0" dirty="0" err="1" smtClean="0">
                <a:solidFill>
                  <a:srgbClr val="FF0000"/>
                </a:solidFill>
              </a:rPr>
              <a:t>марсіан</a:t>
            </a:r>
            <a:r>
              <a:rPr lang="ru-RU" sz="2800" b="0" dirty="0" smtClean="0">
                <a:solidFill>
                  <a:srgbClr val="FF0000"/>
                </a:solidFill>
              </a:rPr>
              <a:t/>
            </a:r>
            <a:br>
              <a:rPr lang="ru-RU" sz="2800" b="0" dirty="0" smtClean="0">
                <a:solidFill>
                  <a:srgbClr val="FF0000"/>
                </a:solidFill>
              </a:rPr>
            </a:br>
            <a:r>
              <a:rPr lang="ru-RU" sz="2800" b="0" dirty="0" smtClean="0">
                <a:solidFill>
                  <a:srgbClr val="FF0000"/>
                </a:solidFill>
              </a:rPr>
              <a:t>    картину у </a:t>
            </a:r>
            <a:r>
              <a:rPr lang="ru-RU" sz="2800" b="0" dirty="0" err="1" smtClean="0">
                <a:solidFill>
                  <a:srgbClr val="FF0000"/>
                </a:solidFill>
              </a:rPr>
              <a:t>стилі</a:t>
            </a:r>
            <a:r>
              <a:rPr lang="ru-RU" sz="2800" b="0" dirty="0" smtClean="0">
                <a:solidFill>
                  <a:srgbClr val="FF0000"/>
                </a:solidFill>
              </a:rPr>
              <a:t> авангард</a:t>
            </a:r>
            <a:br>
              <a:rPr lang="ru-RU" sz="2800" b="0" dirty="0" smtClean="0">
                <a:solidFill>
                  <a:srgbClr val="FF0000"/>
                </a:solidFill>
              </a:rPr>
            </a:br>
            <a:r>
              <a:rPr lang="ru-RU" sz="2800" b="0" dirty="0" smtClean="0">
                <a:solidFill>
                  <a:srgbClr val="FF0000"/>
                </a:solidFill>
              </a:rPr>
              <a:t>• </a:t>
            </a:r>
            <a:r>
              <a:rPr lang="ru-RU" sz="2800" b="0" dirty="0" err="1" smtClean="0">
                <a:solidFill>
                  <a:srgbClr val="FF0000"/>
                </a:solidFill>
              </a:rPr>
              <a:t>Визначаємо</a:t>
            </a:r>
            <a:r>
              <a:rPr lang="ru-RU" sz="2800" b="0" dirty="0" smtClean="0">
                <a:solidFill>
                  <a:srgbClr val="FF0000"/>
                </a:solidFill>
              </a:rPr>
              <a:t>, </a:t>
            </a:r>
            <a:r>
              <a:rPr lang="ru-RU" sz="2800" b="0" dirty="0" err="1" smtClean="0">
                <a:solidFill>
                  <a:srgbClr val="FF0000"/>
                </a:solidFill>
              </a:rPr>
              <a:t>що</a:t>
            </a:r>
            <a:r>
              <a:rPr lang="ru-RU" sz="2800" b="0" dirty="0" smtClean="0">
                <a:solidFill>
                  <a:srgbClr val="FF0000"/>
                </a:solidFill>
              </a:rPr>
              <a:t> </a:t>
            </a:r>
            <a:r>
              <a:rPr lang="ru-RU" sz="2800" b="0" dirty="0" err="1" smtClean="0">
                <a:solidFill>
                  <a:srgbClr val="FF0000"/>
                </a:solidFill>
              </a:rPr>
              <a:t>таке</a:t>
            </a:r>
            <a:r>
              <a:rPr lang="ru-RU" sz="2800" b="0" dirty="0" smtClean="0">
                <a:solidFill>
                  <a:srgbClr val="FF0000"/>
                </a:solidFill>
              </a:rPr>
              <a:t> </a:t>
            </a:r>
            <a:r>
              <a:rPr lang="ru-RU" sz="2800" b="0" dirty="0" err="1" smtClean="0">
                <a:solidFill>
                  <a:srgbClr val="FF0000"/>
                </a:solidFill>
              </a:rPr>
              <a:t>факти</a:t>
            </a:r>
            <a:r>
              <a:rPr lang="ru-RU" sz="2800" b="0" dirty="0" smtClean="0">
                <a:solidFill>
                  <a:srgbClr val="FF0000"/>
                </a:solidFill>
              </a:rPr>
              <a:t>, а </a:t>
            </a:r>
            <a:r>
              <a:rPr lang="ru-RU" sz="2800" b="0" dirty="0" err="1" smtClean="0">
                <a:solidFill>
                  <a:srgbClr val="FF0000"/>
                </a:solidFill>
              </a:rPr>
              <a:t>що</a:t>
            </a:r>
            <a:r>
              <a:rPr lang="ru-RU" sz="2800" b="0" dirty="0" smtClean="0">
                <a:solidFill>
                  <a:srgbClr val="FF0000"/>
                </a:solidFill>
              </a:rPr>
              <a:t> </a:t>
            </a:r>
            <a:r>
              <a:rPr lang="ru-RU" sz="2800" b="0" dirty="0" err="1" smtClean="0">
                <a:solidFill>
                  <a:srgbClr val="FF0000"/>
                </a:solidFill>
              </a:rPr>
              <a:t>таке</a:t>
            </a:r>
            <a:r>
              <a:rPr lang="ru-RU" sz="2800" b="0" dirty="0" smtClean="0">
                <a:solidFill>
                  <a:srgbClr val="FF0000"/>
                </a:solidFill>
              </a:rPr>
              <a:t> </a:t>
            </a:r>
            <a:r>
              <a:rPr lang="ru-RU" sz="2800" b="0" dirty="0" err="1" smtClean="0">
                <a:solidFill>
                  <a:srgbClr val="FF0000"/>
                </a:solidFill>
              </a:rPr>
              <a:t>здогадки</a:t>
            </a:r>
            <a:r>
              <a:rPr lang="ru-RU" sz="2800" b="0" dirty="0" smtClean="0">
                <a:solidFill>
                  <a:srgbClr val="FF0000"/>
                </a:solidFill>
              </a:rPr>
              <a:t> —</a:t>
            </a:r>
            <a:br>
              <a:rPr lang="ru-RU" sz="2800" b="0" dirty="0" smtClean="0">
                <a:solidFill>
                  <a:srgbClr val="FF0000"/>
                </a:solidFill>
              </a:rPr>
            </a:br>
            <a:r>
              <a:rPr lang="ru-RU" sz="2800" b="0" dirty="0" smtClean="0">
                <a:solidFill>
                  <a:srgbClr val="FF0000"/>
                </a:solidFill>
              </a:rPr>
              <a:t>   </a:t>
            </a:r>
            <a:r>
              <a:rPr lang="ru-RU" sz="2800" b="0" dirty="0" err="1" smtClean="0">
                <a:solidFill>
                  <a:srgbClr val="FF0000"/>
                </a:solidFill>
              </a:rPr>
              <a:t>збираємо</a:t>
            </a:r>
            <a:r>
              <a:rPr lang="ru-RU" sz="2800" b="0" dirty="0" smtClean="0">
                <a:solidFill>
                  <a:srgbClr val="FF0000"/>
                </a:solidFill>
              </a:rPr>
              <a:t> </a:t>
            </a:r>
            <a:r>
              <a:rPr lang="ru-RU" sz="2800" b="0" dirty="0" err="1" smtClean="0">
                <a:solidFill>
                  <a:srgbClr val="FF0000"/>
                </a:solidFill>
              </a:rPr>
              <a:t>колекцію</a:t>
            </a:r>
            <a:r>
              <a:rPr lang="ru-RU" sz="2800" b="0" dirty="0" smtClean="0">
                <a:solidFill>
                  <a:srgbClr val="FF0000"/>
                </a:solidFill>
              </a:rPr>
              <a:t> </a:t>
            </a:r>
            <a:r>
              <a:rPr lang="ru-RU" sz="2800" b="0" dirty="0" err="1" smtClean="0">
                <a:solidFill>
                  <a:srgbClr val="FF0000"/>
                </a:solidFill>
              </a:rPr>
              <a:t>фактів</a:t>
            </a:r>
            <a:r>
              <a:rPr lang="ru-RU" sz="2800" b="0" dirty="0" smtClean="0">
                <a:solidFill>
                  <a:srgbClr val="FF0000"/>
                </a:solidFill>
              </a:rPr>
              <a:t> та </a:t>
            </a:r>
            <a:r>
              <a:rPr lang="ru-RU" sz="2800" b="0" dirty="0" err="1" smtClean="0">
                <a:solidFill>
                  <a:srgbClr val="FF0000"/>
                </a:solidFill>
              </a:rPr>
              <a:t>здогадок</a:t>
            </a:r>
            <a:endParaRPr lang="uk-UA" sz="2800" b="0" i="1" dirty="0">
              <a:solidFill>
                <a:srgbClr val="FF0000"/>
              </a:solidFill>
            </a:endParaRPr>
          </a:p>
        </p:txBody>
      </p:sp>
      <p:sp>
        <p:nvSpPr>
          <p:cNvPr id="3" name="Текст 1"/>
          <p:cNvSpPr>
            <a:spLocks noGrp="1"/>
          </p:cNvSpPr>
          <p:nvPr>
            <p:ph type="body" sz="quarter" idx="15"/>
          </p:nvPr>
        </p:nvSpPr>
        <p:spPr>
          <a:xfrm>
            <a:off x="2857488" y="214290"/>
            <a:ext cx="8496944" cy="1439887"/>
          </a:xfrm>
        </p:spPr>
        <p:txBody>
          <a:bodyPr/>
          <a:lstStyle/>
          <a:p>
            <a:r>
              <a:rPr lang="uk-UA" sz="3000" dirty="0" smtClean="0">
                <a:solidFill>
                  <a:srgbClr val="9F1D83"/>
                </a:solidFill>
                <a:effectLst>
                  <a:outerShdw blurRad="38100" dist="38100" dir="2700000" algn="tl">
                    <a:srgbClr val="C0C0C0"/>
                  </a:outerShdw>
                </a:effectLst>
              </a:rPr>
              <a:t>Порівняйте!</a:t>
            </a:r>
            <a:endParaRPr lang="uk-UA" sz="2800" dirty="0">
              <a:solidFill>
                <a:srgbClr val="C00000"/>
              </a:solidFill>
              <a:effectLst>
                <a:outerShdw blurRad="38100" dist="38100" dir="2700000" algn="tl">
                  <a:srgbClr val="C0C0C0"/>
                </a:outerShdw>
              </a:effectLst>
            </a:endParaRPr>
          </a:p>
        </p:txBody>
      </p:sp>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8992" y="4214818"/>
            <a:ext cx="3109528" cy="2161122"/>
          </a:xfrm>
          <a:prstGeom prst="rect">
            <a:avLst/>
          </a:prstGeom>
        </p:spPr>
      </p:pic>
      <p:sp>
        <p:nvSpPr>
          <p:cNvPr id="5" name="TextBox 4"/>
          <p:cNvSpPr txBox="1"/>
          <p:nvPr/>
        </p:nvSpPr>
        <p:spPr>
          <a:xfrm>
            <a:off x="4149469" y="6453336"/>
            <a:ext cx="1790683" cy="307777"/>
          </a:xfrm>
          <a:prstGeom prst="rect">
            <a:avLst/>
          </a:prstGeom>
          <a:noFill/>
        </p:spPr>
        <p:txBody>
          <a:bodyPr wrap="none" rtlCol="0">
            <a:spAutoFit/>
          </a:bodyPr>
          <a:lstStyle/>
          <a:p>
            <a:r>
              <a:rPr lang="uk-UA" sz="1400" i="1" dirty="0" smtClean="0">
                <a:solidFill>
                  <a:srgbClr val="0070C0"/>
                </a:solidFill>
                <a:latin typeface="Calibri" panose="020F0502020204030204" pitchFamily="34" charset="0"/>
                <a:cs typeface="+mn-cs"/>
              </a:rPr>
              <a:t>Василь </a:t>
            </a:r>
            <a:r>
              <a:rPr lang="uk-UA" sz="1400" i="1" dirty="0" err="1" smtClean="0">
                <a:solidFill>
                  <a:srgbClr val="0070C0"/>
                </a:solidFill>
                <a:latin typeface="Calibri" panose="020F0502020204030204" pitchFamily="34" charset="0"/>
                <a:cs typeface="+mn-cs"/>
              </a:rPr>
              <a:t>Кандинський</a:t>
            </a:r>
            <a:r>
              <a:rPr lang="uk-UA" sz="1400" i="1" dirty="0" smtClean="0">
                <a:solidFill>
                  <a:srgbClr val="0070C0"/>
                </a:solidFill>
                <a:latin typeface="Calibri" panose="020F0502020204030204" pitchFamily="34" charset="0"/>
                <a:cs typeface="+mn-cs"/>
              </a:rPr>
              <a:t> </a:t>
            </a:r>
            <a:endParaRPr lang="uk-UA" sz="1400" i="1" dirty="0">
              <a:solidFill>
                <a:srgbClr val="0070C0"/>
              </a:solidFill>
              <a:latin typeface="Calibri" panose="020F0502020204030204" pitchFamily="34" charset="0"/>
              <a:cs typeface="+mn-cs"/>
            </a:endParaRPr>
          </a:p>
        </p:txBody>
      </p:sp>
    </p:spTree>
    <p:extLst>
      <p:ext uri="{BB962C8B-B14F-4D97-AF65-F5344CB8AC3E}">
        <p14:creationId xmlns:p14="http://schemas.microsoft.com/office/powerpoint/2010/main" val="96807834"/>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8" name="Рисунок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786609">
            <a:off x="497724" y="1542275"/>
            <a:ext cx="4484552" cy="3176557"/>
          </a:xfrm>
          <a:prstGeom prst="rect">
            <a:avLst/>
          </a:prstGeom>
          <a:effectLst>
            <a:outerShdw blurRad="50800" dist="38100" dir="2700000" algn="tl" rotWithShape="0">
              <a:prstClr val="black">
                <a:alpha val="40000"/>
              </a:prstClr>
            </a:outerShdw>
          </a:effectLst>
        </p:spPr>
      </p:pic>
      <p:pic>
        <p:nvPicPr>
          <p:cNvPr id="9" name="Рисунок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808135">
            <a:off x="4018090" y="1827764"/>
            <a:ext cx="4488723" cy="3176557"/>
          </a:xfrm>
          <a:prstGeom prst="rect">
            <a:avLst/>
          </a:prstGeom>
          <a:effectLst>
            <a:outerShdw blurRad="50800" dist="38100" dir="2700000" algn="tl" rotWithShape="0">
              <a:prstClr val="black">
                <a:alpha val="40000"/>
              </a:prstClr>
            </a:outerShdw>
          </a:effectLst>
        </p:spPr>
      </p:pic>
      <p:pic>
        <p:nvPicPr>
          <p:cNvPr id="10" name="Рисунок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826094">
            <a:off x="2162858" y="3327533"/>
            <a:ext cx="4544738" cy="3216197"/>
          </a:xfrm>
          <a:prstGeom prst="rect">
            <a:avLst/>
          </a:prstGeom>
          <a:effectLst>
            <a:outerShdw blurRad="50800" dist="38100" dir="2700000" algn="tl" rotWithShape="0">
              <a:prstClr val="black">
                <a:alpha val="40000"/>
              </a:prstClr>
            </a:outerShdw>
          </a:effectLst>
        </p:spPr>
      </p:pic>
      <p:sp>
        <p:nvSpPr>
          <p:cNvPr id="4" name="TextBox 3">
            <a:hlinkClick r:id="rId6"/>
          </p:cNvPr>
          <p:cNvSpPr txBox="1"/>
          <p:nvPr/>
        </p:nvSpPr>
        <p:spPr>
          <a:xfrm>
            <a:off x="2627784" y="262389"/>
            <a:ext cx="3892284" cy="646331"/>
          </a:xfrm>
          <a:prstGeom prst="rect">
            <a:avLst/>
          </a:prstGeom>
          <a:noFill/>
        </p:spPr>
        <p:txBody>
          <a:bodyPr wrap="none" rtlCol="0">
            <a:spAutoFit/>
          </a:bodyPr>
          <a:lstStyle/>
          <a:p>
            <a:pPr algn="ctr" eaLnBrk="0" hangingPunct="0">
              <a:spcBef>
                <a:spcPct val="20000"/>
              </a:spcBef>
              <a:defRPr/>
            </a:pPr>
            <a:r>
              <a:rPr lang="uk-UA" sz="3600" b="1" dirty="0">
                <a:solidFill>
                  <a:srgbClr val="0070C0"/>
                </a:solidFill>
                <a:effectLst>
                  <a:outerShdw blurRad="38100" dist="38100" dir="2700000" algn="tl">
                    <a:srgbClr val="000000">
                      <a:alpha val="43137"/>
                    </a:srgbClr>
                  </a:outerShdw>
                </a:effectLst>
                <a:latin typeface="Calibri" panose="020F0502020204030204" pitchFamily="34" charset="0"/>
                <a:cs typeface="+mn-cs"/>
              </a:rPr>
              <a:t>Видавництво ЛІПС</a:t>
            </a:r>
          </a:p>
        </p:txBody>
      </p:sp>
      <p:pic>
        <p:nvPicPr>
          <p:cNvPr id="2" name="Рисунок 1">
            <a:hlinkClick r:id="rId6"/>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786609">
            <a:off x="2095746" y="1552896"/>
            <a:ext cx="4484552" cy="3176557"/>
          </a:xfrm>
          <a:prstGeom prst="rect">
            <a:avLst/>
          </a:prstGeom>
          <a:effectLst>
            <a:outerShdw blurRad="50800" dist="38100" dir="2700000" algn="tl" rotWithShape="0">
              <a:prstClr val="black">
                <a:alpha val="40000"/>
              </a:prstClr>
            </a:outerShdw>
          </a:effectLst>
        </p:spPr>
      </p:pic>
      <p:pic>
        <p:nvPicPr>
          <p:cNvPr id="3" name="Рисунок 2">
            <a:hlinkClick r:id="rId6"/>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808135">
            <a:off x="4351931" y="684757"/>
            <a:ext cx="4488723" cy="3176557"/>
          </a:xfrm>
          <a:prstGeom prst="rect">
            <a:avLst/>
          </a:prstGeom>
          <a:effectLst>
            <a:outerShdw blurRad="50800" dist="38100" dir="2700000" algn="tl" rotWithShape="0">
              <a:prstClr val="black">
                <a:alpha val="40000"/>
              </a:prstClr>
            </a:outerShdw>
          </a:effectLst>
        </p:spPr>
      </p:pic>
      <p:pic>
        <p:nvPicPr>
          <p:cNvPr id="5" name="Рисунок 4">
            <a:hlinkClick r:id="rId6"/>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826094">
            <a:off x="3087677" y="3175133"/>
            <a:ext cx="4544738" cy="3216197"/>
          </a:xfrm>
          <a:prstGeom prst="rect">
            <a:avLst/>
          </a:prstGeom>
          <a:effectLst>
            <a:outerShdw blurRad="50800" dist="38100" dir="2700000" algn="tl" rotWithShape="0">
              <a:prstClr val="black">
                <a:alpha val="40000"/>
              </a:prstClr>
            </a:outerShdw>
          </a:effectLst>
        </p:spPr>
      </p:pic>
      <p:pic>
        <p:nvPicPr>
          <p:cNvPr id="7" name="Рисунок 6">
            <a:hlinkClick r:id="rId6"/>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20272" y="5374957"/>
            <a:ext cx="1922514" cy="1018932"/>
          </a:xfrm>
          <a:prstGeom prst="rect">
            <a:avLst/>
          </a:prstGeom>
        </p:spPr>
      </p:pic>
    </p:spTree>
    <p:extLst>
      <p:ext uri="{BB962C8B-B14F-4D97-AF65-F5344CB8AC3E}">
        <p14:creationId xmlns:p14="http://schemas.microsoft.com/office/powerpoint/2010/main" val="41694474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9219" name="Содержимое 2"/>
          <p:cNvSpPr>
            <a:spLocks noGrp="1"/>
          </p:cNvSpPr>
          <p:nvPr>
            <p:ph sz="quarter" idx="1"/>
          </p:nvPr>
        </p:nvSpPr>
        <p:spPr>
          <a:xfrm>
            <a:off x="2786050" y="928670"/>
            <a:ext cx="5876949" cy="5756278"/>
          </a:xfrm>
        </p:spPr>
        <p:txBody>
          <a:bodyPr>
            <a:normAutofit fontScale="85000" lnSpcReduction="20000"/>
          </a:bodyPr>
          <a:lstStyle/>
          <a:p>
            <a:pPr eaLnBrk="1" hangingPunct="1">
              <a:buFont typeface="Wingdings 2" pitchFamily="18" charset="2"/>
              <a:buNone/>
            </a:pPr>
            <a:r>
              <a:rPr lang="uk-UA" dirty="0" smtClean="0"/>
              <a:t>    </a:t>
            </a:r>
            <a:endParaRPr lang="ru-RU" i="1" dirty="0" smtClean="0"/>
          </a:p>
          <a:p>
            <a:pPr eaLnBrk="1" hangingPunct="1"/>
            <a:r>
              <a:rPr lang="uk-UA" i="1" dirty="0" smtClean="0"/>
              <a:t>Щоб стати справжнім вихователем дітей, треба віддати їм своє серце. </a:t>
            </a:r>
          </a:p>
          <a:p>
            <a:pPr algn="r" eaLnBrk="1" hangingPunct="1">
              <a:buFont typeface="Wingdings 2" pitchFamily="18" charset="2"/>
              <a:buNone/>
            </a:pPr>
            <a:r>
              <a:rPr lang="uk-UA" i="1" dirty="0" smtClean="0"/>
              <a:t>В. Сухомлинський</a:t>
            </a:r>
          </a:p>
          <a:p>
            <a:pPr algn="r" eaLnBrk="1" hangingPunct="1">
              <a:buFont typeface="Wingdings 2" pitchFamily="18" charset="2"/>
              <a:buNone/>
            </a:pPr>
            <a:endParaRPr lang="ru-RU" i="1" dirty="0" smtClean="0"/>
          </a:p>
          <a:p>
            <a:pPr eaLnBrk="1" hangingPunct="1"/>
            <a:r>
              <a:rPr lang="uk-UA" i="1" dirty="0" smtClean="0"/>
              <a:t>Педагог як фахівець живе доти, поки вчиться. </a:t>
            </a:r>
          </a:p>
          <a:p>
            <a:pPr algn="r" eaLnBrk="1" hangingPunct="1">
              <a:buFont typeface="Wingdings 2" pitchFamily="18" charset="2"/>
              <a:buNone/>
            </a:pPr>
            <a:r>
              <a:rPr lang="uk-UA" i="1" dirty="0" smtClean="0"/>
              <a:t>К. Ушинський</a:t>
            </a:r>
          </a:p>
          <a:p>
            <a:pPr algn="r" eaLnBrk="1" hangingPunct="1">
              <a:buFont typeface="Wingdings 2" pitchFamily="18" charset="2"/>
              <a:buNone/>
            </a:pPr>
            <a:endParaRPr lang="ru-RU" i="1" dirty="0" smtClean="0"/>
          </a:p>
          <a:p>
            <a:pPr eaLnBrk="1" hangingPunct="1"/>
            <a:r>
              <a:rPr lang="uk-UA" i="1" dirty="0" smtClean="0"/>
              <a:t>Педагог, який передає дитині лише знання – ремісник; той, хто виховує характер, - справжній митець у своїй справі. </a:t>
            </a:r>
          </a:p>
          <a:p>
            <a:pPr algn="r" eaLnBrk="1" hangingPunct="1">
              <a:buFont typeface="Wingdings 2" pitchFamily="18" charset="2"/>
              <a:buNone/>
            </a:pPr>
            <a:r>
              <a:rPr lang="uk-UA" i="1" dirty="0" smtClean="0"/>
              <a:t>С. </a:t>
            </a:r>
            <a:r>
              <a:rPr lang="uk-UA" i="1" dirty="0" err="1" smtClean="0"/>
              <a:t>Русова</a:t>
            </a:r>
            <a:endParaRPr lang="ru-RU" i="1" dirty="0" smtClean="0"/>
          </a:p>
          <a:p>
            <a:pPr eaLnBrk="1" hangingPunct="1"/>
            <a:endParaRPr lang="ru-RU" dirty="0" smtClean="0"/>
          </a:p>
        </p:txBody>
      </p:sp>
      <p:pic>
        <p:nvPicPr>
          <p:cNvPr id="9221" name="Рисунок 1" descr="Василий Александрович Сухомлинский. Портрет в Павлышской школе"/>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0100" y="1000108"/>
            <a:ext cx="1727200" cy="1727200"/>
          </a:xfrm>
          <a:prstGeom prst="rect">
            <a:avLst/>
          </a:prstGeom>
          <a:noFill/>
          <a:ln w="9525">
            <a:noFill/>
            <a:miter lim="800000"/>
            <a:headEnd/>
            <a:tailEnd/>
          </a:ln>
        </p:spPr>
      </p:pic>
      <p:pic>
        <p:nvPicPr>
          <p:cNvPr id="9223" name="Рисунок 13" descr="София Русова"/>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8662" y="5000636"/>
            <a:ext cx="1909763" cy="1422400"/>
          </a:xfrm>
          <a:prstGeom prst="rect">
            <a:avLst/>
          </a:prstGeom>
          <a:noFill/>
          <a:ln w="9525">
            <a:noFill/>
            <a:miter lim="800000"/>
            <a:headEnd/>
            <a:tailEnd/>
          </a:ln>
        </p:spPr>
      </p:pic>
      <p:pic>
        <p:nvPicPr>
          <p:cNvPr id="9224" name="Рисунок 16" descr="http://upload.wikimedia.org/wikipedia/commons/0/09/Konstantin_Dmitrievich_Ushinskii.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0100" y="2928934"/>
            <a:ext cx="1776413" cy="1943100"/>
          </a:xfrm>
          <a:prstGeom prst="rect">
            <a:avLst/>
          </a:prstGeom>
          <a:noFill/>
          <a:ln w="9525">
            <a:noFill/>
            <a:miter lim="800000"/>
            <a:headEnd/>
            <a:tailEnd/>
          </a:ln>
        </p:spPr>
      </p:pic>
      <p:sp>
        <p:nvSpPr>
          <p:cNvPr id="8" name="TextBox 7"/>
          <p:cNvSpPr txBox="1"/>
          <p:nvPr/>
        </p:nvSpPr>
        <p:spPr>
          <a:xfrm>
            <a:off x="714348" y="285728"/>
            <a:ext cx="5500726" cy="461665"/>
          </a:xfrm>
          <a:prstGeom prst="rect">
            <a:avLst/>
          </a:prstGeom>
          <a:noFill/>
        </p:spPr>
        <p:txBody>
          <a:bodyPr wrap="square" rtlCol="0">
            <a:spAutoFit/>
          </a:bodyPr>
          <a:lstStyle/>
          <a:p>
            <a:r>
              <a:rPr lang="uk-UA" sz="2400" b="1" dirty="0" smtClean="0"/>
              <a:t>а) Хто автор цих слів?</a:t>
            </a:r>
            <a:endParaRPr lang="uk-U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anim calcmode="lin" valueType="num">
                                      <p:cBhvr additive="base">
                                        <p:cTn id="7"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19">
                                            <p:txEl>
                                              <p:pRg st="2" end="2"/>
                                            </p:txEl>
                                          </p:spTgt>
                                        </p:tgtEl>
                                        <p:attrNameLst>
                                          <p:attrName>style.visibility</p:attrName>
                                        </p:attrNameLst>
                                      </p:cBhvr>
                                      <p:to>
                                        <p:strVal val="visible"/>
                                      </p:to>
                                    </p:set>
                                    <p:anim calcmode="lin" valueType="num">
                                      <p:cBhvr additive="base">
                                        <p:cTn id="13"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gtEl>
                                        <p:attrNameLst>
                                          <p:attrName>style.visibility</p:attrName>
                                        </p:attrNameLst>
                                      </p:cBhvr>
                                      <p:to>
                                        <p:strVal val="visible"/>
                                      </p:to>
                                    </p:set>
                                    <p:anim calcmode="lin" valueType="num">
                                      <p:cBhvr additive="base">
                                        <p:cTn id="19" dur="500" fill="hold"/>
                                        <p:tgtEl>
                                          <p:spTgt spid="9221"/>
                                        </p:tgtEl>
                                        <p:attrNameLst>
                                          <p:attrName>ppt_x</p:attrName>
                                        </p:attrNameLst>
                                      </p:cBhvr>
                                      <p:tavLst>
                                        <p:tav tm="0">
                                          <p:val>
                                            <p:strVal val="#ppt_x"/>
                                          </p:val>
                                        </p:tav>
                                        <p:tav tm="100000">
                                          <p:val>
                                            <p:strVal val="#ppt_x"/>
                                          </p:val>
                                        </p:tav>
                                      </p:tavLst>
                                    </p:anim>
                                    <p:anim calcmode="lin" valueType="num">
                                      <p:cBhvr additive="base">
                                        <p:cTn id="20"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19">
                                            <p:txEl>
                                              <p:pRg st="4" end="4"/>
                                            </p:txEl>
                                          </p:spTgt>
                                        </p:tgtEl>
                                        <p:attrNameLst>
                                          <p:attrName>style.visibility</p:attrName>
                                        </p:attrNameLst>
                                      </p:cBhvr>
                                      <p:to>
                                        <p:strVal val="visible"/>
                                      </p:to>
                                    </p:set>
                                    <p:anim calcmode="lin" valueType="num">
                                      <p:cBhvr additive="base">
                                        <p:cTn id="25" dur="500" fill="hold"/>
                                        <p:tgtEl>
                                          <p:spTgt spid="921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19">
                                            <p:txEl>
                                              <p:pRg st="5" end="5"/>
                                            </p:txEl>
                                          </p:spTgt>
                                        </p:tgtEl>
                                        <p:attrNameLst>
                                          <p:attrName>style.visibility</p:attrName>
                                        </p:attrNameLst>
                                      </p:cBhvr>
                                      <p:to>
                                        <p:strVal val="visible"/>
                                      </p:to>
                                    </p:set>
                                    <p:anim calcmode="lin" valueType="num">
                                      <p:cBhvr additive="base">
                                        <p:cTn id="31" dur="500" fill="hold"/>
                                        <p:tgtEl>
                                          <p:spTgt spid="921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224"/>
                                        </p:tgtEl>
                                        <p:attrNameLst>
                                          <p:attrName>style.visibility</p:attrName>
                                        </p:attrNameLst>
                                      </p:cBhvr>
                                      <p:to>
                                        <p:strVal val="visible"/>
                                      </p:to>
                                    </p:set>
                                    <p:anim calcmode="lin" valueType="num">
                                      <p:cBhvr additive="base">
                                        <p:cTn id="37" dur="500" fill="hold"/>
                                        <p:tgtEl>
                                          <p:spTgt spid="9224"/>
                                        </p:tgtEl>
                                        <p:attrNameLst>
                                          <p:attrName>ppt_x</p:attrName>
                                        </p:attrNameLst>
                                      </p:cBhvr>
                                      <p:tavLst>
                                        <p:tav tm="0">
                                          <p:val>
                                            <p:strVal val="#ppt_x"/>
                                          </p:val>
                                        </p:tav>
                                        <p:tav tm="100000">
                                          <p:val>
                                            <p:strVal val="#ppt_x"/>
                                          </p:val>
                                        </p:tav>
                                      </p:tavLst>
                                    </p:anim>
                                    <p:anim calcmode="lin" valueType="num">
                                      <p:cBhvr additive="base">
                                        <p:cTn id="38" dur="500" fill="hold"/>
                                        <p:tgtEl>
                                          <p:spTgt spid="92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219">
                                            <p:txEl>
                                              <p:pRg st="7" end="7"/>
                                            </p:txEl>
                                          </p:spTgt>
                                        </p:tgtEl>
                                        <p:attrNameLst>
                                          <p:attrName>style.visibility</p:attrName>
                                        </p:attrNameLst>
                                      </p:cBhvr>
                                      <p:to>
                                        <p:strVal val="visible"/>
                                      </p:to>
                                    </p:set>
                                    <p:anim calcmode="lin" valueType="num">
                                      <p:cBhvr additive="base">
                                        <p:cTn id="43" dur="500" fill="hold"/>
                                        <p:tgtEl>
                                          <p:spTgt spid="9219">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21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219">
                                            <p:txEl>
                                              <p:pRg st="8" end="8"/>
                                            </p:txEl>
                                          </p:spTgt>
                                        </p:tgtEl>
                                        <p:attrNameLst>
                                          <p:attrName>style.visibility</p:attrName>
                                        </p:attrNameLst>
                                      </p:cBhvr>
                                      <p:to>
                                        <p:strVal val="visible"/>
                                      </p:to>
                                    </p:set>
                                    <p:anim calcmode="lin" valueType="num">
                                      <p:cBhvr additive="base">
                                        <p:cTn id="49" dur="500" fill="hold"/>
                                        <p:tgtEl>
                                          <p:spTgt spid="9219">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21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223"/>
                                        </p:tgtEl>
                                        <p:attrNameLst>
                                          <p:attrName>style.visibility</p:attrName>
                                        </p:attrNameLst>
                                      </p:cBhvr>
                                      <p:to>
                                        <p:strVal val="visible"/>
                                      </p:to>
                                    </p:set>
                                    <p:anim calcmode="lin" valueType="num">
                                      <p:cBhvr additive="base">
                                        <p:cTn id="55" dur="500" fill="hold"/>
                                        <p:tgtEl>
                                          <p:spTgt spid="9223"/>
                                        </p:tgtEl>
                                        <p:attrNameLst>
                                          <p:attrName>ppt_x</p:attrName>
                                        </p:attrNameLst>
                                      </p:cBhvr>
                                      <p:tavLst>
                                        <p:tav tm="0">
                                          <p:val>
                                            <p:strVal val="#ppt_x"/>
                                          </p:val>
                                        </p:tav>
                                        <p:tav tm="100000">
                                          <p:val>
                                            <p:strVal val="#ppt_x"/>
                                          </p:val>
                                        </p:tav>
                                      </p:tavLst>
                                    </p:anim>
                                    <p:anim calcmode="lin" valueType="num">
                                      <p:cBhvr additive="base">
                                        <p:cTn id="56" dur="500" fill="hold"/>
                                        <p:tgtEl>
                                          <p:spTgt spid="92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rId2"/>
          </p:cNvPr>
          <p:cNvSpPr txBox="1"/>
          <p:nvPr/>
        </p:nvSpPr>
        <p:spPr>
          <a:xfrm>
            <a:off x="2627784" y="262389"/>
            <a:ext cx="3892284" cy="646331"/>
          </a:xfrm>
          <a:prstGeom prst="rect">
            <a:avLst/>
          </a:prstGeom>
          <a:noFill/>
        </p:spPr>
        <p:txBody>
          <a:bodyPr wrap="none" rtlCol="0">
            <a:spAutoFit/>
          </a:bodyPr>
          <a:lstStyle/>
          <a:p>
            <a:pPr algn="ctr" eaLnBrk="0" hangingPunct="0">
              <a:spcBef>
                <a:spcPct val="20000"/>
              </a:spcBef>
              <a:defRPr/>
            </a:pPr>
            <a:r>
              <a:rPr lang="uk-UA" sz="3600" b="1" dirty="0">
                <a:solidFill>
                  <a:srgbClr val="0070C0"/>
                </a:solidFill>
                <a:effectLst>
                  <a:outerShdw blurRad="38100" dist="38100" dir="2700000" algn="tl">
                    <a:srgbClr val="000000">
                      <a:alpha val="43137"/>
                    </a:srgbClr>
                  </a:outerShdw>
                </a:effectLst>
                <a:latin typeface="Calibri" panose="020F0502020204030204" pitchFamily="34" charset="0"/>
                <a:cs typeface="+mn-cs"/>
              </a:rPr>
              <a:t>Видавництво ЛІПС</a:t>
            </a:r>
          </a:p>
        </p:txBody>
      </p:sp>
      <p:pic>
        <p:nvPicPr>
          <p:cNvPr id="5" name="Рисунок 4">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558533"/>
            <a:ext cx="9159421" cy="3816424"/>
          </a:xfrm>
          <a:prstGeom prst="rect">
            <a:avLst/>
          </a:prstGeom>
          <a:effectLst>
            <a:outerShdw blurRad="50800" dist="38100" dir="2700000" algn="tl" rotWithShape="0">
              <a:prstClr val="black">
                <a:alpha val="40000"/>
              </a:prstClr>
            </a:outerShdw>
          </a:effectLst>
        </p:spPr>
      </p:pic>
      <p:pic>
        <p:nvPicPr>
          <p:cNvPr id="7" name="Рисунок 6">
            <a:hlinkClick r:id="rId2"/>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04248" y="5374957"/>
            <a:ext cx="1922514" cy="1018932"/>
          </a:xfrm>
          <a:prstGeom prst="rect">
            <a:avLst/>
          </a:prstGeom>
        </p:spPr>
      </p:pic>
    </p:spTree>
    <p:extLst>
      <p:ext uri="{BB962C8B-B14F-4D97-AF65-F5344CB8AC3E}">
        <p14:creationId xmlns:p14="http://schemas.microsoft.com/office/powerpoint/2010/main" val="38430172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a:hlinkClick r:id="rId3"/>
          </p:cNvPr>
          <p:cNvSpPr txBox="1"/>
          <p:nvPr/>
        </p:nvSpPr>
        <p:spPr>
          <a:xfrm>
            <a:off x="2627784" y="262389"/>
            <a:ext cx="3892284" cy="646331"/>
          </a:xfrm>
          <a:prstGeom prst="rect">
            <a:avLst/>
          </a:prstGeom>
          <a:noFill/>
        </p:spPr>
        <p:txBody>
          <a:bodyPr wrap="none" rtlCol="0">
            <a:spAutoFit/>
          </a:bodyPr>
          <a:lstStyle/>
          <a:p>
            <a:pPr algn="ctr" eaLnBrk="0" hangingPunct="0">
              <a:spcBef>
                <a:spcPct val="20000"/>
              </a:spcBef>
              <a:defRPr/>
            </a:pPr>
            <a:r>
              <a:rPr lang="uk-UA" sz="3600" b="1" dirty="0">
                <a:solidFill>
                  <a:srgbClr val="FF0000"/>
                </a:solidFill>
                <a:effectLst>
                  <a:outerShdw blurRad="38100" dist="38100" dir="2700000" algn="tl">
                    <a:srgbClr val="000000">
                      <a:alpha val="43137"/>
                    </a:srgbClr>
                  </a:outerShdw>
                </a:effectLst>
                <a:latin typeface="Calibri" panose="020F0502020204030204" pitchFamily="34" charset="0"/>
                <a:cs typeface="+mn-cs"/>
              </a:rPr>
              <a:t>Видавництво ЛІПС</a:t>
            </a:r>
          </a:p>
        </p:txBody>
      </p:sp>
      <p:pic>
        <p:nvPicPr>
          <p:cNvPr id="5" name="Рисунок 4">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558533"/>
            <a:ext cx="9159421" cy="3816424"/>
          </a:xfrm>
          <a:prstGeom prst="rect">
            <a:avLst/>
          </a:prstGeom>
          <a:effectLst>
            <a:outerShdw blurRad="50800" dist="38100" dir="2700000" algn="tl" rotWithShape="0">
              <a:prstClr val="black">
                <a:alpha val="40000"/>
              </a:prstClr>
            </a:outerShdw>
          </a:effectLst>
        </p:spPr>
      </p:pic>
      <p:pic>
        <p:nvPicPr>
          <p:cNvPr id="7" name="Рисунок 6">
            <a:hlinkClick r:id="rId3"/>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04248" y="5374957"/>
            <a:ext cx="1922514" cy="1018932"/>
          </a:xfrm>
          <a:prstGeom prst="rect">
            <a:avLst/>
          </a:prstGeom>
        </p:spPr>
      </p:pic>
    </p:spTree>
    <p:extLst>
      <p:ext uri="{BB962C8B-B14F-4D97-AF65-F5344CB8AC3E}">
        <p14:creationId xmlns:p14="http://schemas.microsoft.com/office/powerpoint/2010/main" val="384301725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a:hlinkClick r:id="rId3"/>
          </p:cNvPr>
          <p:cNvSpPr txBox="1"/>
          <p:nvPr/>
        </p:nvSpPr>
        <p:spPr>
          <a:xfrm>
            <a:off x="2244127" y="262389"/>
            <a:ext cx="4659609" cy="646331"/>
          </a:xfrm>
          <a:prstGeom prst="rect">
            <a:avLst/>
          </a:prstGeom>
          <a:noFill/>
        </p:spPr>
        <p:txBody>
          <a:bodyPr wrap="none" rtlCol="0">
            <a:spAutoFit/>
          </a:bodyPr>
          <a:lstStyle/>
          <a:p>
            <a:pPr algn="ctr" eaLnBrk="0" hangingPunct="0">
              <a:spcBef>
                <a:spcPct val="20000"/>
              </a:spcBef>
              <a:defRPr/>
            </a:pPr>
            <a:r>
              <a:rPr lang="uk-UA" sz="3600" b="1" dirty="0" smtClean="0">
                <a:solidFill>
                  <a:srgbClr val="FF0000"/>
                </a:solidFill>
                <a:effectLst>
                  <a:outerShdw blurRad="38100" dist="38100" dir="2700000" algn="tl">
                    <a:srgbClr val="000000">
                      <a:alpha val="43137"/>
                    </a:srgbClr>
                  </a:outerShdw>
                </a:effectLst>
                <a:latin typeface="Calibri" panose="020F0502020204030204" pitchFamily="34" charset="0"/>
                <a:cs typeface="+mn-cs"/>
              </a:rPr>
              <a:t>Гра «Числове доміно»</a:t>
            </a:r>
            <a:endParaRPr lang="uk-UA" sz="3600" b="1" dirty="0">
              <a:solidFill>
                <a:srgbClr val="FF0000"/>
              </a:solidFill>
              <a:effectLst>
                <a:outerShdw blurRad="38100" dist="38100" dir="2700000" algn="tl">
                  <a:srgbClr val="000000">
                    <a:alpha val="43137"/>
                  </a:srgbClr>
                </a:outerShdw>
              </a:effectLst>
              <a:latin typeface="Calibri" panose="020F0502020204030204" pitchFamily="34" charset="0"/>
              <a:cs typeface="+mn-cs"/>
            </a:endParaRPr>
          </a:p>
        </p:txBody>
      </p:sp>
      <p:pic>
        <p:nvPicPr>
          <p:cNvPr id="7" name="Рисунок 6">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20272" y="5733256"/>
            <a:ext cx="1922514" cy="1018932"/>
          </a:xfrm>
          <a:prstGeom prst="rect">
            <a:avLst/>
          </a:prstGeom>
        </p:spPr>
      </p:pic>
      <p:sp>
        <p:nvSpPr>
          <p:cNvPr id="6" name="TextBox 5"/>
          <p:cNvSpPr txBox="1"/>
          <p:nvPr/>
        </p:nvSpPr>
        <p:spPr>
          <a:xfrm>
            <a:off x="2522663" y="891192"/>
            <a:ext cx="4043094" cy="646331"/>
          </a:xfrm>
          <a:prstGeom prst="rect">
            <a:avLst/>
          </a:prstGeom>
          <a:noFill/>
        </p:spPr>
        <p:txBody>
          <a:bodyPr wrap="none" rtlCol="0">
            <a:spAutoFit/>
          </a:bodyPr>
          <a:lstStyle/>
          <a:p>
            <a:pPr algn="ctr" eaLnBrk="0" hangingPunct="0">
              <a:spcBef>
                <a:spcPct val="20000"/>
              </a:spcBef>
              <a:defRPr/>
            </a:pPr>
            <a:r>
              <a:rPr lang="uk-UA" sz="3600" i="1" dirty="0">
                <a:solidFill>
                  <a:srgbClr val="FF0000"/>
                </a:solidFill>
                <a:effectLst>
                  <a:outerShdw blurRad="38100" dist="38100" dir="2700000" algn="tl">
                    <a:srgbClr val="000000">
                      <a:alpha val="43137"/>
                    </a:srgbClr>
                  </a:outerShdw>
                </a:effectLst>
                <a:latin typeface="Calibri" panose="020F0502020204030204" pitchFamily="34" charset="0"/>
                <a:cs typeface="+mn-cs"/>
              </a:rPr>
              <a:t>Видавництво ЛІПС</a:t>
            </a:r>
          </a:p>
        </p:txBody>
      </p:sp>
      <p:pic>
        <p:nvPicPr>
          <p:cNvPr id="5" name="Рисунок 4">
            <a:hlinkClick r:id="rId3"/>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1177353">
            <a:off x="5102462" y="1879768"/>
            <a:ext cx="2952328" cy="4172624"/>
          </a:xfrm>
          <a:prstGeom prst="rect">
            <a:avLst/>
          </a:prstGeom>
          <a:effectLst>
            <a:outerShdw blurRad="50800" dist="38100" dir="2700000" algn="tl" rotWithShape="0">
              <a:prstClr val="black">
                <a:alpha val="40000"/>
              </a:prstClr>
            </a:outerShdw>
          </a:effectLst>
        </p:spPr>
      </p:pic>
      <p:pic>
        <p:nvPicPr>
          <p:cNvPr id="8" name="Рисунок 7">
            <a:hlinkClick r:id="rId3"/>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1177353">
            <a:off x="1459124" y="1736892"/>
            <a:ext cx="2952328" cy="41726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177297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3143240" y="285728"/>
            <a:ext cx="3892284" cy="646331"/>
          </a:xfrm>
          <a:prstGeom prst="rect">
            <a:avLst/>
          </a:prstGeom>
          <a:noFill/>
        </p:spPr>
        <p:txBody>
          <a:bodyPr wrap="none" rtlCol="0">
            <a:spAutoFit/>
          </a:bodyPr>
          <a:lstStyle/>
          <a:p>
            <a:pPr algn="ctr" eaLnBrk="0" hangingPunct="0">
              <a:spcBef>
                <a:spcPct val="20000"/>
              </a:spcBef>
              <a:defRPr/>
            </a:pPr>
            <a:r>
              <a:rPr lang="uk-UA" sz="3600" b="1" dirty="0">
                <a:solidFill>
                  <a:srgbClr val="FF0000"/>
                </a:solidFill>
                <a:effectLst>
                  <a:outerShdw blurRad="38100" dist="38100" dir="2700000" algn="tl">
                    <a:srgbClr val="000000">
                      <a:alpha val="43137"/>
                    </a:srgbClr>
                  </a:outerShdw>
                </a:effectLst>
                <a:latin typeface="Calibri" panose="020F0502020204030204" pitchFamily="34" charset="0"/>
                <a:cs typeface="+mn-cs"/>
              </a:rPr>
              <a:t>Видавництво ЛІПС</a:t>
            </a:r>
          </a:p>
        </p:txBody>
      </p:sp>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7356" y="1196752"/>
            <a:ext cx="6420628" cy="48245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755239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Прямоугольник 1"/>
          <p:cNvSpPr/>
          <p:nvPr/>
        </p:nvSpPr>
        <p:spPr>
          <a:xfrm>
            <a:off x="928662" y="337146"/>
            <a:ext cx="8121722" cy="3293209"/>
          </a:xfrm>
          <a:prstGeom prst="rect">
            <a:avLst/>
          </a:prstGeom>
        </p:spPr>
        <p:txBody>
          <a:bodyPr wrap="square">
            <a:spAutoFit/>
          </a:bodyPr>
          <a:lstStyle/>
          <a:p>
            <a:pPr algn="ctr" fontAlgn="base"/>
            <a:r>
              <a:rPr lang="uk-UA" sz="1600" b="1" dirty="0">
                <a:solidFill>
                  <a:srgbClr val="FF0000"/>
                </a:solidFill>
                <a:latin typeface="Cambria Math" panose="02040503050406030204" pitchFamily="18" charset="0"/>
                <a:ea typeface="Cambria Math" panose="02040503050406030204" pitchFamily="18" charset="0"/>
              </a:rPr>
              <a:t>Логіки світу  (І.</a:t>
            </a:r>
            <a:r>
              <a:rPr lang="uk-UA" sz="1600" b="1" dirty="0" err="1">
                <a:solidFill>
                  <a:srgbClr val="FF0000"/>
                </a:solidFill>
                <a:latin typeface="Cambria Math" panose="02040503050406030204" pitchFamily="18" charset="0"/>
                <a:ea typeface="Cambria Math" panose="02040503050406030204" pitchFamily="18" charset="0"/>
              </a:rPr>
              <a:t>Стеценко</a:t>
            </a:r>
            <a:r>
              <a:rPr lang="uk-UA" sz="1600" b="1" dirty="0">
                <a:solidFill>
                  <a:srgbClr val="FF0000"/>
                </a:solidFill>
                <a:latin typeface="Cambria Math" panose="02040503050406030204" pitchFamily="18" charset="0"/>
                <a:ea typeface="Cambria Math" panose="02040503050406030204" pitchFamily="18" charset="0"/>
              </a:rPr>
              <a:t>)</a:t>
            </a:r>
            <a:endParaRPr lang="ru-RU" sz="1600" dirty="0">
              <a:solidFill>
                <a:srgbClr val="FF0000"/>
              </a:solidFill>
              <a:latin typeface="Cambria Math" panose="02040503050406030204" pitchFamily="18" charset="0"/>
              <a:ea typeface="Cambria Math" panose="02040503050406030204" pitchFamily="18" charset="0"/>
            </a:endParaRPr>
          </a:p>
          <a:p>
            <a:pPr algn="just"/>
            <a:r>
              <a:rPr lang="uk-UA" sz="1600" b="1" dirty="0">
                <a:solidFill>
                  <a:srgbClr val="FF0000"/>
                </a:solidFill>
                <a:latin typeface="Cambria Math" panose="02040503050406030204" pitchFamily="18" charset="0"/>
                <a:ea typeface="Cambria Math" panose="02040503050406030204" pitchFamily="18" charset="0"/>
              </a:rPr>
              <a:t> </a:t>
            </a:r>
            <a:r>
              <a:rPr lang="uk-UA" sz="1600" dirty="0">
                <a:solidFill>
                  <a:srgbClr val="FF0000"/>
                </a:solidFill>
                <a:latin typeface="Cambria Math" panose="02040503050406030204" pitchFamily="18" charset="0"/>
                <a:ea typeface="Cambria Math" panose="02040503050406030204" pitchFamily="18" charset="0"/>
              </a:rPr>
              <a:t>Сучасна система дошкільного навчання має, не лише давати дітям знання, а й сприяти розвитку творчого мислення й </a:t>
            </a:r>
            <a:r>
              <a:rPr lang="uk-UA" sz="1600" dirty="0" smtClean="0">
                <a:solidFill>
                  <a:srgbClr val="FF0000"/>
                </a:solidFill>
                <a:latin typeface="Cambria Math" panose="02040503050406030204" pitchFamily="18" charset="0"/>
                <a:ea typeface="Cambria Math" panose="02040503050406030204" pitchFamily="18" charset="0"/>
              </a:rPr>
              <a:t>інтелектуальних </a:t>
            </a:r>
            <a:r>
              <a:rPr lang="uk-UA" sz="1600" dirty="0">
                <a:solidFill>
                  <a:srgbClr val="FF0000"/>
                </a:solidFill>
                <a:latin typeface="Cambria Math" panose="02040503050406030204" pitchFamily="18" charset="0"/>
                <a:ea typeface="Cambria Math" panose="02040503050406030204" pitchFamily="18" charset="0"/>
              </a:rPr>
              <a:t>здібностей. Одним з основних завдань вихователя має стати </a:t>
            </a:r>
            <a:r>
              <a:rPr lang="uk-UA" sz="1600" dirty="0" smtClean="0">
                <a:solidFill>
                  <a:srgbClr val="FF0000"/>
                </a:solidFill>
                <a:latin typeface="Cambria Math" panose="02040503050406030204" pitchFamily="18" charset="0"/>
                <a:ea typeface="Cambria Math" panose="02040503050406030204" pitchFamily="18" charset="0"/>
              </a:rPr>
              <a:t>завдання </a:t>
            </a:r>
            <a:r>
              <a:rPr lang="uk-UA" sz="1600" dirty="0">
                <a:solidFill>
                  <a:srgbClr val="FF0000"/>
                </a:solidFill>
                <a:latin typeface="Cambria Math" panose="02040503050406030204" pitchFamily="18" charset="0"/>
                <a:ea typeface="Cambria Math" panose="02040503050406030204" pitchFamily="18" charset="0"/>
              </a:rPr>
              <a:t>не просто давати дітям знання, а й навчити їх міркувати, грамотно </a:t>
            </a:r>
            <a:r>
              <a:rPr lang="uk-UA" sz="1600" dirty="0" err="1">
                <a:solidFill>
                  <a:srgbClr val="FF0000"/>
                </a:solidFill>
                <a:latin typeface="Cambria Math" panose="02040503050406030204" pitchFamily="18" charset="0"/>
                <a:ea typeface="Cambria Math" panose="02040503050406030204" pitchFamily="18" charset="0"/>
              </a:rPr>
              <a:t>обгрунтовувати</a:t>
            </a:r>
            <a:r>
              <a:rPr lang="uk-UA" sz="1600" dirty="0">
                <a:solidFill>
                  <a:srgbClr val="FF0000"/>
                </a:solidFill>
                <a:latin typeface="Cambria Math" panose="02040503050406030204" pitchFamily="18" charset="0"/>
                <a:ea typeface="Cambria Math" panose="02040503050406030204" pitchFamily="18" charset="0"/>
              </a:rPr>
              <a:t> свою точку зору, самостійно приймати рішення, не боятися задач з багатьма варіантами розв’язку. Цій меті сприяє </a:t>
            </a:r>
            <a:r>
              <a:rPr lang="uk-UA" sz="1600" dirty="0" smtClean="0">
                <a:solidFill>
                  <a:srgbClr val="FF0000"/>
                </a:solidFill>
                <a:latin typeface="Cambria Math" panose="02040503050406030204" pitchFamily="18" charset="0"/>
                <a:ea typeface="Cambria Math" panose="02040503050406030204" pitchFamily="18" charset="0"/>
              </a:rPr>
              <a:t>впровадження </a:t>
            </a:r>
            <a:r>
              <a:rPr lang="uk-UA" sz="1600" dirty="0">
                <a:solidFill>
                  <a:srgbClr val="FF0000"/>
                </a:solidFill>
                <a:latin typeface="Cambria Math" panose="02040503050406030204" pitchFamily="18" charset="0"/>
                <a:ea typeface="Cambria Math" panose="02040503050406030204" pitchFamily="18" charset="0"/>
              </a:rPr>
              <a:t>у навчання розвивальних курсів, які побудовані на основі </a:t>
            </a:r>
            <a:r>
              <a:rPr lang="uk-UA" sz="1600" dirty="0" smtClean="0">
                <a:solidFill>
                  <a:srgbClr val="FF0000"/>
                </a:solidFill>
                <a:latin typeface="Cambria Math" panose="02040503050406030204" pitchFamily="18" charset="0"/>
                <a:ea typeface="Cambria Math" panose="02040503050406030204" pitchFamily="18" charset="0"/>
              </a:rPr>
              <a:t>нових </a:t>
            </a:r>
            <a:r>
              <a:rPr lang="uk-UA" sz="1600" dirty="0">
                <a:solidFill>
                  <a:srgbClr val="FF0000"/>
                </a:solidFill>
                <a:latin typeface="Cambria Math" panose="02040503050406030204" pitchFamily="18" charset="0"/>
                <a:ea typeface="Cambria Math" panose="02040503050406030204" pitchFamily="18" charset="0"/>
              </a:rPr>
              <a:t>інформаційних технологій. «Логіки світу</a:t>
            </a:r>
            <a:r>
              <a:rPr lang="uk-UA" sz="1600" dirty="0" smtClean="0">
                <a:solidFill>
                  <a:srgbClr val="FF0000"/>
                </a:solidFill>
                <a:latin typeface="Cambria Math" panose="02040503050406030204" pitchFamily="18" charset="0"/>
                <a:ea typeface="Cambria Math" panose="02040503050406030204" pitchFamily="18" charset="0"/>
              </a:rPr>
              <a:t>» — один </a:t>
            </a:r>
            <a:r>
              <a:rPr lang="uk-UA" sz="1600" dirty="0">
                <a:solidFill>
                  <a:srgbClr val="FF0000"/>
                </a:solidFill>
                <a:latin typeface="Cambria Math" panose="02040503050406030204" pitchFamily="18" charset="0"/>
                <a:ea typeface="Cambria Math" panose="02040503050406030204" pitchFamily="18" charset="0"/>
              </a:rPr>
              <a:t>із прикладів тако­го курсу</a:t>
            </a:r>
            <a:r>
              <a:rPr lang="uk-UA" sz="1600" dirty="0" smtClean="0">
                <a:solidFill>
                  <a:srgbClr val="FF0000"/>
                </a:solidFill>
                <a:latin typeface="Cambria Math" panose="02040503050406030204" pitchFamily="18" charset="0"/>
                <a:ea typeface="Cambria Math" panose="02040503050406030204" pitchFamily="18" charset="0"/>
              </a:rPr>
              <a:t>.</a:t>
            </a:r>
          </a:p>
          <a:p>
            <a:pPr algn="just"/>
            <a:r>
              <a:rPr lang="uk-UA" sz="1600" b="1" dirty="0" smtClean="0">
                <a:solidFill>
                  <a:srgbClr val="FF0000"/>
                </a:solidFill>
                <a:latin typeface="Cambria Math" panose="02040503050406030204" pitchFamily="18" charset="0"/>
                <a:ea typeface="Cambria Math" panose="02040503050406030204" pitchFamily="18" charset="0"/>
              </a:rPr>
              <a:t>Головна мета:</a:t>
            </a:r>
          </a:p>
          <a:p>
            <a:pPr marL="285750" indent="-285750" algn="just">
              <a:buFont typeface="Wingdings" panose="05000000000000000000" pitchFamily="2" charset="2"/>
              <a:buChar char="§"/>
            </a:pPr>
            <a:r>
              <a:rPr lang="uk-UA" sz="1600" dirty="0" smtClean="0">
                <a:solidFill>
                  <a:srgbClr val="FF0000"/>
                </a:solidFill>
                <a:latin typeface="Cambria Math" panose="02040503050406030204" pitchFamily="18" charset="0"/>
                <a:ea typeface="Cambria Math" panose="02040503050406030204" pitchFamily="18" charset="0"/>
              </a:rPr>
              <a:t>Самостійно і нестандартно міркувати;</a:t>
            </a:r>
          </a:p>
          <a:p>
            <a:pPr marL="285750" indent="-285750" algn="just">
              <a:buFont typeface="Wingdings" panose="05000000000000000000" pitchFamily="2" charset="2"/>
              <a:buChar char="§"/>
            </a:pPr>
            <a:r>
              <a:rPr lang="uk-UA" sz="1600" dirty="0" smtClean="0">
                <a:solidFill>
                  <a:srgbClr val="FF0000"/>
                </a:solidFill>
                <a:latin typeface="Cambria Math" panose="02040503050406030204" pitchFamily="18" charset="0"/>
                <a:ea typeface="Cambria Math" panose="02040503050406030204" pitchFamily="18" charset="0"/>
              </a:rPr>
              <a:t>Грамотно </a:t>
            </a:r>
            <a:r>
              <a:rPr lang="uk-UA" sz="1600" dirty="0" err="1" smtClean="0">
                <a:solidFill>
                  <a:srgbClr val="FF0000"/>
                </a:solidFill>
                <a:latin typeface="Cambria Math" panose="02040503050406030204" pitchFamily="18" charset="0"/>
                <a:ea typeface="Cambria Math" panose="02040503050406030204" pitchFamily="18" charset="0"/>
              </a:rPr>
              <a:t>обгрунтовувати</a:t>
            </a:r>
            <a:r>
              <a:rPr lang="uk-UA" sz="1600" dirty="0" smtClean="0">
                <a:solidFill>
                  <a:srgbClr val="FF0000"/>
                </a:solidFill>
                <a:latin typeface="Cambria Math" panose="02040503050406030204" pitchFamily="18" charset="0"/>
                <a:ea typeface="Cambria Math" panose="02040503050406030204" pitchFamily="18" charset="0"/>
              </a:rPr>
              <a:t> свою точку зору;</a:t>
            </a:r>
          </a:p>
          <a:p>
            <a:pPr marL="285750" indent="-285750" algn="just">
              <a:buFont typeface="Wingdings" panose="05000000000000000000" pitchFamily="2" charset="2"/>
              <a:buChar char="§"/>
            </a:pPr>
            <a:r>
              <a:rPr lang="uk-UA" sz="1600" dirty="0" smtClean="0">
                <a:solidFill>
                  <a:srgbClr val="FF0000"/>
                </a:solidFill>
                <a:latin typeface="Cambria Math" panose="02040503050406030204" pitchFamily="18" charset="0"/>
                <a:ea typeface="Cambria Math" panose="02040503050406030204" pitchFamily="18" charset="0"/>
              </a:rPr>
              <a:t>Не боятися задач з багатьма варіантами рішень;</a:t>
            </a:r>
          </a:p>
          <a:p>
            <a:pPr marL="285750" indent="-285750" algn="just">
              <a:buFont typeface="Wingdings" panose="05000000000000000000" pitchFamily="2" charset="2"/>
              <a:buChar char="§"/>
            </a:pPr>
            <a:r>
              <a:rPr lang="uk-UA" sz="1600" dirty="0" smtClean="0">
                <a:solidFill>
                  <a:srgbClr val="FF0000"/>
                </a:solidFill>
                <a:latin typeface="Cambria Math" panose="02040503050406030204" pitchFamily="18" charset="0"/>
                <a:ea typeface="Cambria Math" panose="02040503050406030204" pitchFamily="18" charset="0"/>
              </a:rPr>
              <a:t>Вміти вибрати один з варіантів і грамотно довести , що він найкращий</a:t>
            </a:r>
          </a:p>
        </p:txBody>
      </p:sp>
      <p:pic>
        <p:nvPicPr>
          <p:cNvPr id="10242" name="Picture 2" descr="C:\Users\User\Desktop\Untitled-7_Small.jpg"/>
          <p:cNvPicPr>
            <a:picLocks noChangeAspect="1" noChangeArrowheads="1"/>
          </p:cNvPicPr>
          <p:nvPr/>
        </p:nvPicPr>
        <p:blipFill>
          <a:blip r:embed="rId3" cstate="email">
            <a:clrChange>
              <a:clrFrom>
                <a:srgbClr val="C8C1BC"/>
              </a:clrFrom>
              <a:clrTo>
                <a:srgbClr val="C8C1BC">
                  <a:alpha val="0"/>
                </a:srgbClr>
              </a:clrTo>
            </a:clrChange>
            <a:extLst>
              <a:ext uri="{28A0092B-C50C-407E-A947-70E740481C1C}">
                <a14:useLocalDpi xmlns:a14="http://schemas.microsoft.com/office/drawing/2010/main"/>
              </a:ext>
            </a:extLst>
          </a:blip>
          <a:srcRect/>
          <a:stretch>
            <a:fillRect/>
          </a:stretch>
        </p:blipFill>
        <p:spPr bwMode="auto">
          <a:xfrm>
            <a:off x="1357290" y="3857628"/>
            <a:ext cx="3672408" cy="2214578"/>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User\Desktop\P05_01.jpg"/>
          <p:cNvPicPr>
            <a:picLocks noChangeAspect="1" noChangeArrowheads="1"/>
          </p:cNvPicPr>
          <p:nvPr/>
        </p:nvPicPr>
        <p:blipFill>
          <a:blip r:embed="rId4" cstate="email">
            <a:clrChange>
              <a:clrFrom>
                <a:srgbClr val="CC6149"/>
              </a:clrFrom>
              <a:clrTo>
                <a:srgbClr val="CC6149">
                  <a:alpha val="0"/>
                </a:srgbClr>
              </a:clrTo>
            </a:clrChange>
            <a:extLst>
              <a:ext uri="{28A0092B-C50C-407E-A947-70E740481C1C}">
                <a14:useLocalDpi xmlns:a14="http://schemas.microsoft.com/office/drawing/2010/main"/>
              </a:ext>
            </a:extLst>
          </a:blip>
          <a:srcRect/>
          <a:stretch>
            <a:fillRect/>
          </a:stretch>
        </p:blipFill>
        <p:spPr bwMode="auto">
          <a:xfrm>
            <a:off x="5214942" y="3857628"/>
            <a:ext cx="3709673" cy="2316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7519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Прямоугольник 3"/>
          <p:cNvSpPr/>
          <p:nvPr/>
        </p:nvSpPr>
        <p:spPr>
          <a:xfrm>
            <a:off x="971600" y="404664"/>
            <a:ext cx="6840760" cy="2616101"/>
          </a:xfrm>
          <a:prstGeom prst="rect">
            <a:avLst/>
          </a:prstGeom>
        </p:spPr>
        <p:txBody>
          <a:bodyPr wrap="square">
            <a:spAutoFit/>
          </a:bodyPr>
          <a:lstStyle/>
          <a:p>
            <a:r>
              <a:rPr lang="uk-UA" sz="1600" b="1" dirty="0">
                <a:solidFill>
                  <a:srgbClr val="FF0000"/>
                </a:solidFill>
                <a:latin typeface="Cambria Math" panose="02040503050406030204" pitchFamily="18" charset="0"/>
                <a:ea typeface="Cambria Math" panose="02040503050406030204" pitchFamily="18" charset="0"/>
              </a:rPr>
              <a:t>Класифікація задач курсу:</a:t>
            </a:r>
            <a:endParaRPr lang="ru-RU" sz="1600" b="1" dirty="0">
              <a:solidFill>
                <a:srgbClr val="FF0000"/>
              </a:solidFill>
              <a:latin typeface="Cambria Math" panose="02040503050406030204" pitchFamily="18" charset="0"/>
              <a:ea typeface="Cambria Math" panose="02040503050406030204" pitchFamily="18" charset="0"/>
            </a:endParaRPr>
          </a:p>
          <a:p>
            <a:pPr marL="285750" lvl="0" indent="-285750">
              <a:buFont typeface="Arial" panose="020B0604020202020204" pitchFamily="34" charset="0"/>
              <a:buChar char="•"/>
            </a:pPr>
            <a:r>
              <a:rPr lang="uk-UA" sz="1600" dirty="0">
                <a:solidFill>
                  <a:srgbClr val="FF0000"/>
                </a:solidFill>
                <a:latin typeface="Cambria Math" panose="02040503050406030204" pitchFamily="18" charset="0"/>
                <a:ea typeface="Cambria Math" panose="02040503050406030204" pitchFamily="18" charset="0"/>
              </a:rPr>
              <a:t>Задачі на конструювання;</a:t>
            </a:r>
            <a:endParaRPr lang="ru-RU" sz="1600" dirty="0">
              <a:solidFill>
                <a:srgbClr val="FF0000"/>
              </a:solidFill>
              <a:latin typeface="Cambria Math" panose="02040503050406030204" pitchFamily="18" charset="0"/>
              <a:ea typeface="Cambria Math" panose="02040503050406030204" pitchFamily="18" charset="0"/>
            </a:endParaRPr>
          </a:p>
          <a:p>
            <a:pPr marL="285750" lvl="0" indent="-285750">
              <a:buFont typeface="Arial" panose="020B0604020202020204" pitchFamily="34" charset="0"/>
              <a:buChar char="•"/>
            </a:pPr>
            <a:r>
              <a:rPr lang="uk-UA" sz="1600" dirty="0">
                <a:solidFill>
                  <a:srgbClr val="FF0000"/>
                </a:solidFill>
                <a:latin typeface="Cambria Math" panose="02040503050406030204" pitchFamily="18" charset="0"/>
                <a:ea typeface="Cambria Math" panose="02040503050406030204" pitchFamily="18" charset="0"/>
              </a:rPr>
              <a:t>Задачі находження закономірностей</a:t>
            </a:r>
            <a:endParaRPr lang="ru-RU" sz="1600" dirty="0">
              <a:solidFill>
                <a:srgbClr val="FF0000"/>
              </a:solidFill>
              <a:latin typeface="Cambria Math" panose="02040503050406030204" pitchFamily="18" charset="0"/>
              <a:ea typeface="Cambria Math" panose="02040503050406030204" pitchFamily="18" charset="0"/>
            </a:endParaRPr>
          </a:p>
          <a:p>
            <a:pPr marL="285750" lvl="0" indent="-285750">
              <a:buFont typeface="Arial" panose="020B0604020202020204" pitchFamily="34" charset="0"/>
              <a:buChar char="•"/>
            </a:pPr>
            <a:r>
              <a:rPr lang="uk-UA" sz="1600" dirty="0">
                <a:solidFill>
                  <a:srgbClr val="FF0000"/>
                </a:solidFill>
                <a:latin typeface="Cambria Math" panose="02040503050406030204" pitchFamily="18" charset="0"/>
                <a:ea typeface="Cambria Math" panose="02040503050406030204" pitchFamily="18" charset="0"/>
              </a:rPr>
              <a:t>Задачі на порівняння;</a:t>
            </a:r>
            <a:endParaRPr lang="ru-RU" sz="1600" dirty="0">
              <a:solidFill>
                <a:srgbClr val="FF0000"/>
              </a:solidFill>
              <a:latin typeface="Cambria Math" panose="02040503050406030204" pitchFamily="18" charset="0"/>
              <a:ea typeface="Cambria Math" panose="02040503050406030204" pitchFamily="18" charset="0"/>
            </a:endParaRPr>
          </a:p>
          <a:p>
            <a:pPr marL="285750" lvl="0" indent="-285750">
              <a:buFont typeface="Arial" panose="020B0604020202020204" pitchFamily="34" charset="0"/>
              <a:buChar char="•"/>
            </a:pPr>
            <a:r>
              <a:rPr lang="uk-UA" sz="1600" dirty="0">
                <a:solidFill>
                  <a:srgbClr val="FF0000"/>
                </a:solidFill>
                <a:latin typeface="Cambria Math" panose="02040503050406030204" pitchFamily="18" charset="0"/>
                <a:ea typeface="Cambria Math" panose="02040503050406030204" pitchFamily="18" charset="0"/>
              </a:rPr>
              <a:t>Задачі на логічні операції «І», «Не»;</a:t>
            </a:r>
            <a:endParaRPr lang="ru-RU" sz="1600" dirty="0">
              <a:solidFill>
                <a:srgbClr val="FF0000"/>
              </a:solidFill>
              <a:latin typeface="Cambria Math" panose="02040503050406030204" pitchFamily="18" charset="0"/>
              <a:ea typeface="Cambria Math" panose="02040503050406030204" pitchFamily="18" charset="0"/>
            </a:endParaRPr>
          </a:p>
          <a:p>
            <a:pPr marL="285750" lvl="0" indent="-285750">
              <a:buFont typeface="Arial" panose="020B0604020202020204" pitchFamily="34" charset="0"/>
              <a:buChar char="•"/>
            </a:pPr>
            <a:r>
              <a:rPr lang="uk-UA" sz="1600" dirty="0">
                <a:solidFill>
                  <a:srgbClr val="FF0000"/>
                </a:solidFill>
                <a:latin typeface="Cambria Math" panose="02040503050406030204" pitchFamily="18" charset="0"/>
                <a:ea typeface="Cambria Math" panose="02040503050406030204" pitchFamily="18" charset="0"/>
              </a:rPr>
              <a:t>Задачі на «більше», «менше»;</a:t>
            </a:r>
            <a:endParaRPr lang="ru-RU" sz="1600" dirty="0">
              <a:solidFill>
                <a:srgbClr val="FF0000"/>
              </a:solidFill>
              <a:latin typeface="Cambria Math" panose="02040503050406030204" pitchFamily="18" charset="0"/>
              <a:ea typeface="Cambria Math" panose="02040503050406030204" pitchFamily="18" charset="0"/>
            </a:endParaRPr>
          </a:p>
          <a:p>
            <a:pPr marL="285750" lvl="0" indent="-285750">
              <a:buFont typeface="Arial" panose="020B0604020202020204" pitchFamily="34" charset="0"/>
              <a:buChar char="•"/>
            </a:pPr>
            <a:r>
              <a:rPr lang="uk-UA" sz="1600" dirty="0">
                <a:solidFill>
                  <a:srgbClr val="FF0000"/>
                </a:solidFill>
                <a:latin typeface="Cambria Math" panose="02040503050406030204" pitchFamily="18" charset="0"/>
                <a:ea typeface="Cambria Math" panose="02040503050406030204" pitchFamily="18" charset="0"/>
              </a:rPr>
              <a:t>Задачі на множини;</a:t>
            </a:r>
            <a:endParaRPr lang="ru-RU" sz="1600" dirty="0">
              <a:solidFill>
                <a:srgbClr val="FF0000"/>
              </a:solidFill>
              <a:latin typeface="Cambria Math" panose="02040503050406030204" pitchFamily="18" charset="0"/>
              <a:ea typeface="Cambria Math" panose="02040503050406030204" pitchFamily="18" charset="0"/>
            </a:endParaRPr>
          </a:p>
          <a:p>
            <a:pPr marL="285750" lvl="0" indent="-285750">
              <a:buFont typeface="Arial" panose="020B0604020202020204" pitchFamily="34" charset="0"/>
              <a:buChar char="•"/>
            </a:pPr>
            <a:r>
              <a:rPr lang="uk-UA" sz="1600" dirty="0">
                <a:solidFill>
                  <a:srgbClr val="FF0000"/>
                </a:solidFill>
                <a:latin typeface="Cambria Math" panose="02040503050406030204" pitchFamily="18" charset="0"/>
                <a:ea typeface="Cambria Math" panose="02040503050406030204" pitchFamily="18" charset="0"/>
              </a:rPr>
              <a:t>Задачі на використання алгоритмів;</a:t>
            </a:r>
            <a:endParaRPr lang="ru-RU" sz="1600" dirty="0">
              <a:solidFill>
                <a:srgbClr val="FF0000"/>
              </a:solidFill>
              <a:latin typeface="Cambria Math" panose="02040503050406030204" pitchFamily="18" charset="0"/>
              <a:ea typeface="Cambria Math" panose="02040503050406030204" pitchFamily="18" charset="0"/>
            </a:endParaRPr>
          </a:p>
          <a:p>
            <a:pPr marL="285750" lvl="0" indent="-285750">
              <a:buFont typeface="Arial" panose="020B0604020202020204" pitchFamily="34" charset="0"/>
              <a:buChar char="•"/>
            </a:pPr>
            <a:r>
              <a:rPr lang="uk-UA" sz="1600" dirty="0">
                <a:solidFill>
                  <a:srgbClr val="FF0000"/>
                </a:solidFill>
                <a:latin typeface="Cambria Math" panose="02040503050406030204" pitchFamily="18" charset="0"/>
                <a:ea typeface="Cambria Math" panose="02040503050406030204" pitchFamily="18" charset="0"/>
              </a:rPr>
              <a:t>Задачі про числа;</a:t>
            </a:r>
            <a:endParaRPr lang="ru-RU" sz="1600" dirty="0">
              <a:solidFill>
                <a:srgbClr val="FF0000"/>
              </a:solidFill>
              <a:latin typeface="Cambria Math" panose="02040503050406030204" pitchFamily="18" charset="0"/>
              <a:ea typeface="Cambria Math" panose="02040503050406030204" pitchFamily="18" charset="0"/>
            </a:endParaRPr>
          </a:p>
          <a:p>
            <a:pPr marL="285750" lvl="0" indent="-285750">
              <a:buFont typeface="Arial" panose="020B0604020202020204" pitchFamily="34" charset="0"/>
              <a:buChar char="•"/>
            </a:pPr>
            <a:r>
              <a:rPr lang="uk-UA" sz="1600" dirty="0">
                <a:solidFill>
                  <a:srgbClr val="FF0000"/>
                </a:solidFill>
                <a:latin typeface="Cambria Math" panose="02040503050406030204" pitchFamily="18" charset="0"/>
                <a:ea typeface="Cambria Math" panose="02040503050406030204" pitchFamily="18" charset="0"/>
              </a:rPr>
              <a:t>Задачі на площинні та </a:t>
            </a:r>
            <a:r>
              <a:rPr lang="uk-UA" sz="1600" dirty="0" smtClean="0">
                <a:solidFill>
                  <a:srgbClr val="FF0000"/>
                </a:solidFill>
                <a:latin typeface="Cambria Math" panose="02040503050406030204" pitchFamily="18" charset="0"/>
                <a:ea typeface="Cambria Math" panose="02040503050406030204" pitchFamily="18" charset="0"/>
              </a:rPr>
              <a:t>об'ємні </a:t>
            </a:r>
            <a:r>
              <a:rPr lang="uk-UA" sz="1600" dirty="0">
                <a:solidFill>
                  <a:srgbClr val="FF0000"/>
                </a:solidFill>
                <a:latin typeface="Cambria Math" panose="02040503050406030204" pitchFamily="18" charset="0"/>
                <a:ea typeface="Cambria Math" panose="02040503050406030204" pitchFamily="18" charset="0"/>
              </a:rPr>
              <a:t>фігури</a:t>
            </a:r>
            <a:r>
              <a:rPr lang="uk-UA" sz="1600" dirty="0">
                <a:solidFill>
                  <a:srgbClr val="000099"/>
                </a:solidFill>
                <a:latin typeface="Cambria Math" panose="02040503050406030204" pitchFamily="18" charset="0"/>
                <a:ea typeface="Cambria Math" panose="02040503050406030204" pitchFamily="18" charset="0"/>
              </a:rPr>
              <a:t>.</a:t>
            </a:r>
            <a:endParaRPr lang="ru-RU" sz="1600" dirty="0">
              <a:solidFill>
                <a:srgbClr val="000099"/>
              </a:solidFill>
              <a:latin typeface="Cambria Math" panose="02040503050406030204" pitchFamily="18" charset="0"/>
              <a:ea typeface="Cambria Math" panose="02040503050406030204" pitchFamily="18" charset="0"/>
            </a:endParaRPr>
          </a:p>
        </p:txBody>
      </p:sp>
      <p:pic>
        <p:nvPicPr>
          <p:cNvPr id="5" name="Picture 2" descr="C:\Users\User\Desktop\pic_atc53_12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43808" y="3068960"/>
            <a:ext cx="5472608" cy="360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1375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2627784" y="262389"/>
            <a:ext cx="3892284" cy="646331"/>
          </a:xfrm>
          <a:prstGeom prst="rect">
            <a:avLst/>
          </a:prstGeom>
          <a:noFill/>
        </p:spPr>
        <p:txBody>
          <a:bodyPr wrap="none" rtlCol="0">
            <a:spAutoFit/>
          </a:bodyPr>
          <a:lstStyle/>
          <a:p>
            <a:pPr algn="ctr" eaLnBrk="0" hangingPunct="0">
              <a:spcBef>
                <a:spcPct val="20000"/>
              </a:spcBef>
              <a:defRPr/>
            </a:pPr>
            <a:r>
              <a:rPr lang="uk-UA" sz="3600" b="1" dirty="0">
                <a:solidFill>
                  <a:srgbClr val="FF0000"/>
                </a:solidFill>
                <a:effectLst>
                  <a:outerShdw blurRad="38100" dist="38100" dir="2700000" algn="tl">
                    <a:srgbClr val="000000">
                      <a:alpha val="43137"/>
                    </a:srgbClr>
                  </a:outerShdw>
                </a:effectLst>
                <a:latin typeface="Calibri" panose="020F0502020204030204" pitchFamily="34" charset="0"/>
                <a:cs typeface="+mn-cs"/>
              </a:rPr>
              <a:t>Видавництво ЛІПС</a:t>
            </a:r>
          </a:p>
        </p:txBody>
      </p:sp>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7784" y="1124744"/>
            <a:ext cx="3892284" cy="54583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6936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8673" name="Текст 1"/>
          <p:cNvSpPr>
            <a:spLocks noGrp="1"/>
          </p:cNvSpPr>
          <p:nvPr>
            <p:ph type="body" sz="quarter" idx="15"/>
          </p:nvPr>
        </p:nvSpPr>
        <p:spPr>
          <a:xfrm>
            <a:off x="1000100" y="0"/>
            <a:ext cx="7675712" cy="1988841"/>
          </a:xfrm>
        </p:spPr>
        <p:txBody>
          <a:bodyPr/>
          <a:lstStyle/>
          <a:p>
            <a:pPr algn="ctr"/>
            <a:r>
              <a:rPr lang="uk-UA" dirty="0" smtClean="0">
                <a:solidFill>
                  <a:srgbClr val="FF0000"/>
                </a:solidFill>
                <a:cs typeface="Calibri" panose="020F0502020204030204" pitchFamily="34" charset="0"/>
              </a:rPr>
              <a:t>Випуски інформаційного збірника </a:t>
            </a:r>
            <a:r>
              <a:rPr lang="uk-UA" b="0" i="1" dirty="0" smtClean="0">
                <a:solidFill>
                  <a:srgbClr val="FF0000"/>
                </a:solidFill>
                <a:cs typeface="Calibri" panose="020F0502020204030204" pitchFamily="34" charset="0"/>
              </a:rPr>
              <a:t>для директора школи та завідувача дитячого садка</a:t>
            </a:r>
            <a:r>
              <a:rPr lang="uk-UA" dirty="0" smtClean="0">
                <a:solidFill>
                  <a:srgbClr val="FF0000"/>
                </a:solidFill>
                <a:cs typeface="Calibri" panose="020F0502020204030204" pitchFamily="34" charset="0"/>
              </a:rPr>
              <a:t>: </a:t>
            </a:r>
            <a:r>
              <a:rPr lang="en-US" dirty="0" smtClean="0">
                <a:solidFill>
                  <a:srgbClr val="FF0000"/>
                </a:solidFill>
                <a:cs typeface="Calibri" panose="020F0502020204030204" pitchFamily="34" charset="0"/>
              </a:rPr>
              <a:t>STREAM —</a:t>
            </a:r>
            <a:r>
              <a:rPr lang="uk-UA" dirty="0" smtClean="0">
                <a:solidFill>
                  <a:srgbClr val="FF0000"/>
                </a:solidFill>
                <a:cs typeface="Calibri" panose="020F0502020204030204" pitchFamily="34" charset="0"/>
              </a:rPr>
              <a:t> </a:t>
            </a:r>
            <a:r>
              <a:rPr lang="en-US" dirty="0">
                <a:solidFill>
                  <a:srgbClr val="FF0000"/>
                </a:solidFill>
                <a:cs typeface="Calibri" panose="020F0502020204030204" pitchFamily="34" charset="0"/>
              </a:rPr>
              <a:t>Science, Technology, </a:t>
            </a:r>
            <a:r>
              <a:rPr lang="en-US" dirty="0" smtClean="0">
                <a:solidFill>
                  <a:srgbClr val="FF0000"/>
                </a:solidFill>
                <a:cs typeface="Calibri" panose="020F0502020204030204" pitchFamily="34" charset="0"/>
              </a:rPr>
              <a:t>Engineering</a:t>
            </a:r>
            <a:r>
              <a:rPr lang="uk-UA" dirty="0" smtClean="0">
                <a:solidFill>
                  <a:srgbClr val="FF0000"/>
                </a:solidFill>
                <a:cs typeface="Calibri" panose="020F0502020204030204" pitchFamily="34" charset="0"/>
              </a:rPr>
              <a:t>, </a:t>
            </a:r>
            <a:r>
              <a:rPr lang="en-US" dirty="0" smtClean="0">
                <a:solidFill>
                  <a:srgbClr val="FF0000"/>
                </a:solidFill>
                <a:cs typeface="Calibri" panose="020F0502020204030204" pitchFamily="34" charset="0"/>
              </a:rPr>
              <a:t>Reading </a:t>
            </a:r>
            <a:r>
              <a:rPr lang="en-US" dirty="0">
                <a:solidFill>
                  <a:srgbClr val="FF0000"/>
                </a:solidFill>
                <a:cs typeface="Calibri" panose="020F0502020204030204" pitchFamily="34" charset="0"/>
              </a:rPr>
              <a:t>+ </a:t>
            </a:r>
            <a:r>
              <a:rPr lang="en-US" dirty="0" smtClean="0">
                <a:solidFill>
                  <a:srgbClr val="FF0000"/>
                </a:solidFill>
                <a:cs typeface="Calibri" panose="020F0502020204030204" pitchFamily="34" charset="0"/>
              </a:rPr>
              <a:t>Writing</a:t>
            </a:r>
            <a:r>
              <a:rPr lang="uk-UA" dirty="0" smtClean="0">
                <a:solidFill>
                  <a:srgbClr val="FF0000"/>
                </a:solidFill>
                <a:cs typeface="Calibri" panose="020F0502020204030204" pitchFamily="34" charset="0"/>
              </a:rPr>
              <a:t>, </a:t>
            </a:r>
            <a:r>
              <a:rPr lang="en-US" dirty="0" smtClean="0">
                <a:solidFill>
                  <a:srgbClr val="FF0000"/>
                </a:solidFill>
                <a:cs typeface="Calibri" panose="020F0502020204030204" pitchFamily="34" charset="0"/>
              </a:rPr>
              <a:t>Arts</a:t>
            </a:r>
            <a:r>
              <a:rPr lang="uk-UA" dirty="0" smtClean="0">
                <a:solidFill>
                  <a:srgbClr val="FF0000"/>
                </a:solidFill>
                <a:cs typeface="Calibri" panose="020F0502020204030204" pitchFamily="34" charset="0"/>
              </a:rPr>
              <a:t>, </a:t>
            </a:r>
            <a:r>
              <a:rPr lang="uk-UA" dirty="0" err="1">
                <a:solidFill>
                  <a:srgbClr val="FF0000"/>
                </a:solidFill>
              </a:rPr>
              <a:t>Mathematics</a:t>
            </a:r>
            <a:r>
              <a:rPr lang="en-US" dirty="0" smtClean="0">
                <a:solidFill>
                  <a:srgbClr val="FF0000"/>
                </a:solidFill>
                <a:cs typeface="Calibri" panose="020F0502020204030204" pitchFamily="34" charset="0"/>
              </a:rPr>
              <a:t> </a:t>
            </a:r>
            <a:endParaRPr lang="uk-UA" sz="3200" dirty="0" smtClean="0">
              <a:solidFill>
                <a:srgbClr val="FF0000"/>
              </a:solidFill>
              <a:cs typeface="Calibri" panose="020F0502020204030204" pitchFamily="34" charset="0"/>
            </a:endParaRPr>
          </a:p>
        </p:txBody>
      </p:sp>
      <p:pic>
        <p:nvPicPr>
          <p:cNvPr id="3" name="Рисунок 2">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047294">
            <a:off x="1271289" y="1806009"/>
            <a:ext cx="2323953" cy="3575312"/>
          </a:xfrm>
          <a:prstGeom prst="rect">
            <a:avLst/>
          </a:prstGeom>
          <a:effectLst>
            <a:outerShdw blurRad="50800" dist="38100" dir="2700000" algn="tl" rotWithShape="0">
              <a:prstClr val="black">
                <a:alpha val="40000"/>
              </a:prstClr>
            </a:outerShdw>
          </a:effectLst>
        </p:spPr>
      </p:pic>
      <p:pic>
        <p:nvPicPr>
          <p:cNvPr id="4" name="Рисунок 3">
            <a:hlinkClick r:id="rId3"/>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60377">
            <a:off x="4832732" y="1726294"/>
            <a:ext cx="2183323" cy="3391570"/>
          </a:xfrm>
          <a:prstGeom prst="rect">
            <a:avLst/>
          </a:prstGeom>
          <a:effectLst>
            <a:outerShdw blurRad="50800" dist="38100" dir="2700000" algn="tl" rotWithShape="0">
              <a:prstClr val="black">
                <a:alpha val="40000"/>
              </a:prstClr>
            </a:outerShdw>
          </a:effectLst>
        </p:spPr>
      </p:pic>
      <p:pic>
        <p:nvPicPr>
          <p:cNvPr id="6" name="Рисунок 5">
            <a:hlinkClick r:id="rId3"/>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1129273">
            <a:off x="3363295" y="3349454"/>
            <a:ext cx="2193511" cy="3374632"/>
          </a:xfrm>
          <a:prstGeom prst="rect">
            <a:avLst/>
          </a:prstGeom>
          <a:effectLst>
            <a:outerShdw blurRad="50800" dist="38100" dir="2700000" algn="tl" rotWithShape="0">
              <a:prstClr val="black">
                <a:alpha val="40000"/>
              </a:prstClr>
            </a:outerShdw>
          </a:effectLst>
        </p:spPr>
      </p:pic>
      <p:pic>
        <p:nvPicPr>
          <p:cNvPr id="7" name="Рисунок 6">
            <a:hlinkClick r:id="rId3"/>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772638">
            <a:off x="6788113" y="3330452"/>
            <a:ext cx="2032938" cy="31275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9500671"/>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2771" name="Text Box 3">
            <a:hlinkClick r:id="rId3"/>
          </p:cNvPr>
          <p:cNvSpPr txBox="1">
            <a:spLocks noChangeArrowheads="1"/>
          </p:cNvSpPr>
          <p:nvPr/>
        </p:nvSpPr>
        <p:spPr bwMode="auto">
          <a:xfrm>
            <a:off x="1071538" y="2786058"/>
            <a:ext cx="7215238" cy="707886"/>
          </a:xfrm>
          <a:prstGeom prst="rect">
            <a:avLst/>
          </a:prstGeom>
          <a:no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altLang="uk-UA" sz="4000" dirty="0" err="1">
                <a:solidFill>
                  <a:srgbClr val="FF3300"/>
                </a:solidFill>
                <a:effectLst>
                  <a:outerShdw blurRad="38100" dist="38100" dir="2700000" algn="tl">
                    <a:srgbClr val="000000">
                      <a:alpha val="43137"/>
                    </a:srgbClr>
                  </a:outerShdw>
                </a:effectLst>
                <a:latin typeface="Calibri" panose="020F0502020204030204" pitchFamily="34" charset="0"/>
              </a:rPr>
              <a:t>InformaciaForALL</a:t>
            </a:r>
            <a:r>
              <a:rPr lang="uk-UA" altLang="uk-UA" sz="4000" dirty="0">
                <a:solidFill>
                  <a:srgbClr val="FF3300"/>
                </a:solidFill>
                <a:effectLst>
                  <a:outerShdw blurRad="38100" dist="38100" dir="2700000" algn="tl">
                    <a:srgbClr val="000000">
                      <a:alpha val="43137"/>
                    </a:srgbClr>
                  </a:outerShdw>
                </a:effectLst>
                <a:latin typeface="Calibri" panose="020F0502020204030204" pitchFamily="34" charset="0"/>
              </a:rPr>
              <a:t>.</a:t>
            </a:r>
            <a:r>
              <a:rPr lang="en-US" altLang="uk-UA" sz="4000" dirty="0">
                <a:solidFill>
                  <a:srgbClr val="FF3300"/>
                </a:solidFill>
                <a:effectLst>
                  <a:outerShdw blurRad="38100" dist="38100" dir="2700000" algn="tl">
                    <a:srgbClr val="000000">
                      <a:alpha val="43137"/>
                    </a:srgbClr>
                  </a:outerShdw>
                </a:effectLst>
                <a:latin typeface="Calibri" panose="020F0502020204030204" pitchFamily="34" charset="0"/>
              </a:rPr>
              <a:t>blogspot.com</a:t>
            </a:r>
            <a:endParaRPr lang="ru-RU" altLang="uk-UA" sz="4000" dirty="0">
              <a:solidFill>
                <a:srgbClr val="FF3300"/>
              </a:solidFill>
              <a:effectLst>
                <a:outerShdw blurRad="38100" dist="38100" dir="2700000" algn="tl">
                  <a:srgbClr val="000000">
                    <a:alpha val="43137"/>
                  </a:srgbClr>
                </a:outerShdw>
              </a:effectLst>
              <a:latin typeface="Calibri" panose="020F0502020204030204" pitchFamily="34" charset="0"/>
            </a:endParaRPr>
          </a:p>
        </p:txBody>
      </p:sp>
      <p:sp>
        <p:nvSpPr>
          <p:cNvPr id="5" name="Скругленный прямоугольник 4"/>
          <p:cNvSpPr/>
          <p:nvPr/>
        </p:nvSpPr>
        <p:spPr>
          <a:xfrm>
            <a:off x="4114794" y="3986411"/>
            <a:ext cx="4824536" cy="1152128"/>
          </a:xfrm>
          <a:prstGeom prst="roundRect">
            <a:avLst/>
          </a:prstGeom>
          <a:gradFill>
            <a:gsLst>
              <a:gs pos="1000">
                <a:schemeClr val="accent3"/>
              </a:gs>
              <a:gs pos="72000">
                <a:srgbClr val="D0EAEC"/>
              </a:gs>
              <a:gs pos="88000">
                <a:schemeClr val="accent1">
                  <a:lumMod val="45000"/>
                  <a:lumOff val="55000"/>
                </a:schemeClr>
              </a:gs>
              <a:gs pos="100000">
                <a:schemeClr val="accent1">
                  <a:lumMod val="30000"/>
                  <a:lumOff val="70000"/>
                </a:schemeClr>
              </a:gs>
            </a:gsLst>
            <a:lin ang="5400000" scaled="1"/>
          </a:gradFill>
          <a:ln>
            <a:noFill/>
          </a:ln>
          <a:effectLst>
            <a:outerShdw blurRad="63500" sx="102000" sy="102000" algn="c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6" name="Рисунок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6801" y="4083439"/>
            <a:ext cx="1267053" cy="950290"/>
          </a:xfrm>
          <a:prstGeom prst="rect">
            <a:avLst/>
          </a:prstGeom>
        </p:spPr>
      </p:pic>
      <p:sp>
        <p:nvSpPr>
          <p:cNvPr id="7" name="Текст 3"/>
          <p:cNvSpPr txBox="1">
            <a:spLocks/>
          </p:cNvSpPr>
          <p:nvPr/>
        </p:nvSpPr>
        <p:spPr>
          <a:xfrm>
            <a:off x="5322074" y="4227455"/>
            <a:ext cx="3545247" cy="576064"/>
          </a:xfrm>
          <a:prstGeom prst="rect">
            <a:avLst/>
          </a:prstGeom>
        </p:spPr>
        <p:txBody>
          <a:bodyPr/>
          <a:lstStyle>
            <a:lvl1pPr marL="342900" indent="-342900" algn="l" rtl="0" eaLnBrk="0" fontAlgn="base" hangingPunct="0">
              <a:spcBef>
                <a:spcPct val="20000"/>
              </a:spcBef>
              <a:spcAft>
                <a:spcPct val="0"/>
              </a:spcAft>
              <a:buChar char="•"/>
              <a:defRPr sz="2800">
                <a:solidFill>
                  <a:srgbClr val="0070C0"/>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a:solidFill>
                  <a:srgbClr val="0070C0"/>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800">
                <a:solidFill>
                  <a:srgbClr val="0070C0"/>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800">
                <a:solidFill>
                  <a:srgbClr val="0070C0"/>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800">
                <a:solidFill>
                  <a:srgbClr val="0070C0"/>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pPr>
            <a:r>
              <a:rPr lang="en-US" dirty="0"/>
              <a:t>irina.altair@gmail.com</a:t>
            </a:r>
            <a:endParaRPr lang="uk-UA" sz="3600" b="1" u="sng" kern="0" dirty="0">
              <a:solidFill>
                <a:srgbClr val="C00000"/>
              </a:solidFill>
              <a:effectLst>
                <a:outerShdw blurRad="38100" dist="38100" dir="2700000" algn="tl">
                  <a:srgbClr val="000000">
                    <a:alpha val="43137"/>
                  </a:srgbClr>
                </a:outerShdw>
              </a:effectLst>
            </a:endParaRPr>
          </a:p>
        </p:txBody>
      </p:sp>
      <p:pic>
        <p:nvPicPr>
          <p:cNvPr id="2" name="Рисунок 1">
            <a:hlinkClick r:id="rId3"/>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86380" y="5429264"/>
            <a:ext cx="1144803" cy="1144803"/>
          </a:xfrm>
          <a:prstGeom prst="rect">
            <a:avLst/>
          </a:prstGeom>
          <a:effectLst>
            <a:outerShdw blurRad="50800" dist="38100" dir="2700000" algn="tl" rotWithShape="0">
              <a:prstClr val="black">
                <a:alpha val="40000"/>
              </a:prstClr>
            </a:outerShdw>
          </a:effectLst>
        </p:spPr>
      </p:pic>
      <p:pic>
        <p:nvPicPr>
          <p:cNvPr id="3" name="Рисунок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2559" y="4233344"/>
            <a:ext cx="3398200" cy="2135203"/>
          </a:xfrm>
          <a:prstGeom prst="rect">
            <a:avLst/>
          </a:prstGeom>
          <a:effectLst>
            <a:outerShdw blurRad="50800" dist="38100" dir="2700000" algn="tl" rotWithShape="0">
              <a:prstClr val="black">
                <a:alpha val="40000"/>
              </a:prstClr>
            </a:outerShdw>
          </a:effectLst>
        </p:spPr>
      </p:pic>
      <p:pic>
        <p:nvPicPr>
          <p:cNvPr id="10" name="Рисунок 9">
            <a:hlinkClick r:id="rId7"/>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160941" y="596459"/>
            <a:ext cx="1440384" cy="1556544"/>
          </a:xfrm>
          <a:prstGeom prst="rect">
            <a:avLst/>
          </a:prstGeom>
        </p:spPr>
      </p:pic>
      <p:pic>
        <p:nvPicPr>
          <p:cNvPr id="11" name="Рисунок 10">
            <a:hlinkClick r:id="rId9"/>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18234" y="596459"/>
            <a:ext cx="1448296" cy="1448296"/>
          </a:xfrm>
          <a:prstGeom prst="rect">
            <a:avLst/>
          </a:prstGeom>
        </p:spPr>
      </p:pic>
      <p:pic>
        <p:nvPicPr>
          <p:cNvPr id="12" name="Рисунок 11">
            <a:hlinkClick r:id="rId11"/>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683439" y="628035"/>
            <a:ext cx="1493392" cy="1493392"/>
          </a:xfrm>
          <a:prstGeom prst="rect">
            <a:avLst/>
          </a:prstGeom>
        </p:spPr>
      </p:pic>
      <p:pic>
        <p:nvPicPr>
          <p:cNvPr id="14" name="Рисунок 13">
            <a:hlinkClick r:id="rId13"/>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403648" y="596459"/>
            <a:ext cx="1440384" cy="1556544"/>
          </a:xfrm>
          <a:prstGeom prst="rect">
            <a:avLst/>
          </a:prstGeom>
        </p:spPr>
      </p:pic>
      <p:sp>
        <p:nvSpPr>
          <p:cNvPr id="4" name="TextBox 3">
            <a:hlinkClick r:id="rId13"/>
          </p:cNvPr>
          <p:cNvSpPr txBox="1"/>
          <p:nvPr/>
        </p:nvSpPr>
        <p:spPr>
          <a:xfrm>
            <a:off x="1552095" y="2172944"/>
            <a:ext cx="1224136" cy="369332"/>
          </a:xfrm>
          <a:prstGeom prst="rect">
            <a:avLst/>
          </a:prstGeom>
          <a:noFill/>
        </p:spPr>
        <p:txBody>
          <a:bodyPr wrap="square" rtlCol="0">
            <a:spAutoFit/>
          </a:bodyPr>
          <a:lstStyle/>
          <a:p>
            <a:pPr algn="ctr"/>
            <a:r>
              <a:rPr lang="uk-UA" i="1" dirty="0">
                <a:solidFill>
                  <a:srgbClr val="0070C0"/>
                </a:solidFill>
                <a:latin typeface="Calibri" panose="020F0502020204030204" pitchFamily="34" charset="0"/>
              </a:rPr>
              <a:t>Сторінка</a:t>
            </a:r>
          </a:p>
        </p:txBody>
      </p:sp>
      <p:sp>
        <p:nvSpPr>
          <p:cNvPr id="16" name="TextBox 15">
            <a:hlinkClick r:id="rId7"/>
          </p:cNvPr>
          <p:cNvSpPr txBox="1"/>
          <p:nvPr/>
        </p:nvSpPr>
        <p:spPr>
          <a:xfrm>
            <a:off x="3208279" y="2195572"/>
            <a:ext cx="1224136" cy="369332"/>
          </a:xfrm>
          <a:prstGeom prst="rect">
            <a:avLst/>
          </a:prstGeom>
          <a:noFill/>
        </p:spPr>
        <p:txBody>
          <a:bodyPr wrap="square" rtlCol="0">
            <a:spAutoFit/>
          </a:bodyPr>
          <a:lstStyle/>
          <a:p>
            <a:pPr algn="ctr"/>
            <a:r>
              <a:rPr lang="uk-UA" i="1" dirty="0" smtClean="0">
                <a:solidFill>
                  <a:srgbClr val="0070C0"/>
                </a:solidFill>
                <a:latin typeface="Calibri" panose="020F0502020204030204" pitchFamily="34" charset="0"/>
              </a:rPr>
              <a:t>Група</a:t>
            </a:r>
            <a:endParaRPr lang="uk-UA" i="1" dirty="0">
              <a:solidFill>
                <a:srgbClr val="0070C0"/>
              </a:solidFill>
              <a:latin typeface="Calibri" panose="020F0502020204030204" pitchFamily="34" charset="0"/>
            </a:endParaRPr>
          </a:p>
        </p:txBody>
      </p:sp>
    </p:spTree>
    <p:extLst>
      <p:ext uri="{BB962C8B-B14F-4D97-AF65-F5344CB8AC3E}">
        <p14:creationId xmlns:p14="http://schemas.microsoft.com/office/powerpoint/2010/main" val="4046363498"/>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026"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1071539" y="0"/>
            <a:ext cx="7572428" cy="6463308"/>
          </a:xfrm>
          <a:prstGeom prst="rect">
            <a:avLst/>
          </a:prstGeom>
          <a:noFill/>
        </p:spPr>
        <p:txBody>
          <a:bodyPr wrap="square" rtlCol="0">
            <a:spAutoFit/>
          </a:bodyPr>
          <a:lstStyle/>
          <a:p>
            <a:r>
              <a:rPr lang="en-US" dirty="0" smtClean="0">
                <a:solidFill>
                  <a:srgbClr val="000099"/>
                </a:solidFill>
                <a:latin typeface="Cambria Math" panose="02040503050406030204" pitchFamily="18" charset="0"/>
                <a:ea typeface="Cambria Math" panose="02040503050406030204" pitchFamily="18" charset="0"/>
              </a:rPr>
              <a:t> </a:t>
            </a:r>
            <a:r>
              <a:rPr lang="uk-UA" dirty="0" smtClean="0">
                <a:solidFill>
                  <a:srgbClr val="000099"/>
                </a:solidFill>
                <a:latin typeface="Cambria Math" panose="02040503050406030204" pitchFamily="18" charset="0"/>
                <a:ea typeface="Cambria Math" panose="02040503050406030204" pitchFamily="18" charset="0"/>
              </a:rPr>
              <a:t>Одне з найважливіших завдань виховання маленької дитини – розвиток її розуму, формування таких </a:t>
            </a:r>
            <a:r>
              <a:rPr lang="uk-UA" dirty="0" err="1" smtClean="0">
                <a:solidFill>
                  <a:srgbClr val="000099"/>
                </a:solidFill>
                <a:latin typeface="Cambria Math" panose="02040503050406030204" pitchFamily="18" charset="0"/>
                <a:ea typeface="Cambria Math" panose="02040503050406030204" pitchFamily="18" charset="0"/>
              </a:rPr>
              <a:t>мислительних</a:t>
            </a:r>
            <a:r>
              <a:rPr lang="uk-UA" dirty="0" smtClean="0">
                <a:solidFill>
                  <a:srgbClr val="000099"/>
                </a:solidFill>
                <a:latin typeface="Cambria Math" panose="02040503050406030204" pitchFamily="18" charset="0"/>
                <a:ea typeface="Cambria Math" panose="02040503050406030204" pitchFamily="18" charset="0"/>
              </a:rPr>
              <a:t> вмінь і здібностей, які дозволять засвоїти нове. </a:t>
            </a:r>
            <a:r>
              <a:rPr lang="ru-RU" dirty="0" err="1" smtClean="0">
                <a:solidFill>
                  <a:srgbClr val="000099"/>
                </a:solidFill>
                <a:latin typeface="Cambria Math" panose="02040503050406030204" pitchFamily="18" charset="0"/>
                <a:ea typeface="Cambria Math" panose="02040503050406030204" pitchFamily="18" charset="0"/>
              </a:rPr>
              <a:t>Кожен</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дошкільник</a:t>
            </a:r>
            <a:r>
              <a:rPr lang="ru-RU" dirty="0" smtClean="0">
                <a:solidFill>
                  <a:srgbClr val="000099"/>
                </a:solidFill>
                <a:latin typeface="Cambria Math" panose="02040503050406030204" pitchFamily="18" charset="0"/>
                <a:ea typeface="Cambria Math" panose="02040503050406030204" pitchFamily="18" charset="0"/>
              </a:rPr>
              <a:t> – </a:t>
            </a:r>
            <a:r>
              <a:rPr lang="ru-RU" dirty="0" err="1" smtClean="0">
                <a:solidFill>
                  <a:srgbClr val="000099"/>
                </a:solidFill>
                <a:latin typeface="Cambria Math" panose="02040503050406030204" pitchFamily="18" charset="0"/>
                <a:ea typeface="Cambria Math" panose="02040503050406030204" pitchFamily="18" charset="0"/>
              </a:rPr>
              <a:t>це</a:t>
            </a:r>
            <a:r>
              <a:rPr lang="ru-RU" dirty="0" smtClean="0">
                <a:solidFill>
                  <a:srgbClr val="000099"/>
                </a:solidFill>
                <a:latin typeface="Cambria Math" panose="02040503050406030204" pitchFamily="18" charset="0"/>
                <a:ea typeface="Cambria Math" panose="02040503050406030204" pitchFamily="18" charset="0"/>
              </a:rPr>
              <a:t> маленький </a:t>
            </a:r>
            <a:r>
              <a:rPr lang="ru-RU" dirty="0" err="1" smtClean="0">
                <a:solidFill>
                  <a:srgbClr val="000099"/>
                </a:solidFill>
                <a:latin typeface="Cambria Math" panose="02040503050406030204" pitchFamily="18" charset="0"/>
                <a:ea typeface="Cambria Math" panose="02040503050406030204" pitchFamily="18" charset="0"/>
              </a:rPr>
              <a:t>дослідник</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який</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з</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радістю</a:t>
            </a:r>
            <a:r>
              <a:rPr lang="ru-RU" dirty="0" smtClean="0">
                <a:solidFill>
                  <a:srgbClr val="000099"/>
                </a:solidFill>
                <a:latin typeface="Cambria Math" panose="02040503050406030204" pitchFamily="18" charset="0"/>
                <a:ea typeface="Cambria Math" panose="02040503050406030204" pitchFamily="18" charset="0"/>
              </a:rPr>
              <a:t> та </a:t>
            </a:r>
            <a:r>
              <a:rPr lang="ru-RU" dirty="0" err="1" smtClean="0">
                <a:solidFill>
                  <a:srgbClr val="000099"/>
                </a:solidFill>
                <a:latin typeface="Cambria Math" panose="02040503050406030204" pitchFamily="18" charset="0"/>
                <a:ea typeface="Cambria Math" panose="02040503050406030204" pitchFamily="18" charset="0"/>
              </a:rPr>
              <a:t>здивуванням</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відкриває</a:t>
            </a:r>
            <a:r>
              <a:rPr lang="ru-RU" dirty="0" smtClean="0">
                <a:solidFill>
                  <a:srgbClr val="000099"/>
                </a:solidFill>
                <a:latin typeface="Cambria Math" panose="02040503050406030204" pitchFamily="18" charset="0"/>
                <a:ea typeface="Cambria Math" panose="02040503050406030204" pitchFamily="18" charset="0"/>
              </a:rPr>
              <a:t> для себе </a:t>
            </a:r>
            <a:r>
              <a:rPr lang="ru-RU" dirty="0" err="1" smtClean="0">
                <a:solidFill>
                  <a:srgbClr val="000099"/>
                </a:solidFill>
                <a:latin typeface="Cambria Math" panose="02040503050406030204" pitchFamily="18" charset="0"/>
                <a:ea typeface="Cambria Math" panose="02040503050406030204" pitchFamily="18" charset="0"/>
              </a:rPr>
              <a:t>світ</a:t>
            </a:r>
            <a:r>
              <a:rPr lang="ru-RU" dirty="0" smtClean="0">
                <a:solidFill>
                  <a:srgbClr val="000099"/>
                </a:solidFill>
                <a:latin typeface="Cambria Math" panose="02040503050406030204" pitchFamily="18" charset="0"/>
                <a:ea typeface="Cambria Math" panose="02040503050406030204" pitchFamily="18" charset="0"/>
              </a:rPr>
              <a:t>.</a:t>
            </a:r>
          </a:p>
          <a:p>
            <a:r>
              <a:rPr lang="en-US" dirty="0" smtClean="0">
                <a:solidFill>
                  <a:srgbClr val="000099"/>
                </a:solidFill>
                <a:latin typeface="Cambria Math" panose="02040503050406030204" pitchFamily="18" charset="0"/>
                <a:ea typeface="Cambria Math" panose="02040503050406030204" pitchFamily="18" charset="0"/>
              </a:rPr>
              <a:t>          </a:t>
            </a:r>
            <a:r>
              <a:rPr lang="ru-RU" dirty="0" smtClean="0">
                <a:solidFill>
                  <a:srgbClr val="000099"/>
                </a:solidFill>
                <a:latin typeface="Cambria Math" panose="02040503050406030204" pitchFamily="18" charset="0"/>
                <a:ea typeface="Cambria Math" panose="02040503050406030204" pitchFamily="18" charset="0"/>
              </a:rPr>
              <a:t>Математика </a:t>
            </a:r>
            <a:r>
              <a:rPr lang="ru-RU" dirty="0" err="1" smtClean="0">
                <a:solidFill>
                  <a:srgbClr val="000099"/>
                </a:solidFill>
                <a:latin typeface="Cambria Math" panose="02040503050406030204" pitchFamily="18" charset="0"/>
                <a:ea typeface="Cambria Math" panose="02040503050406030204" pitchFamily="18" charset="0"/>
              </a:rPr>
              <a:t>займає</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чільне</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місце</a:t>
            </a:r>
            <a:r>
              <a:rPr lang="ru-RU" dirty="0" smtClean="0">
                <a:solidFill>
                  <a:srgbClr val="000099"/>
                </a:solidFill>
                <a:latin typeface="Cambria Math" panose="02040503050406030204" pitchFamily="18" charset="0"/>
                <a:ea typeface="Cambria Math" panose="02040503050406030204" pitchFamily="18" charset="0"/>
              </a:rPr>
              <a:t> в </a:t>
            </a:r>
            <a:r>
              <a:rPr lang="ru-RU" dirty="0" err="1" smtClean="0">
                <a:solidFill>
                  <a:srgbClr val="000099"/>
                </a:solidFill>
                <a:latin typeface="Cambria Math" panose="02040503050406030204" pitchFamily="18" charset="0"/>
                <a:ea typeface="Cambria Math" panose="02040503050406030204" pitchFamily="18" charset="0"/>
              </a:rPr>
              <a:t>системі</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дошкільної</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освіти</a:t>
            </a:r>
            <a:r>
              <a:rPr lang="ru-RU" dirty="0" smtClean="0">
                <a:solidFill>
                  <a:srgbClr val="000099"/>
                </a:solidFill>
                <a:latin typeface="Cambria Math" panose="02040503050406030204" pitchFamily="18" charset="0"/>
                <a:ea typeface="Cambria Math" panose="02040503050406030204" pitchFamily="18" charset="0"/>
              </a:rPr>
              <a:t>. Люба </a:t>
            </a:r>
            <a:r>
              <a:rPr lang="ru-RU" dirty="0" err="1" smtClean="0">
                <a:solidFill>
                  <a:srgbClr val="000099"/>
                </a:solidFill>
                <a:latin typeface="Cambria Math" panose="02040503050406030204" pitchFamily="18" charset="0"/>
                <a:ea typeface="Cambria Math" panose="02040503050406030204" pitchFamily="18" charset="0"/>
              </a:rPr>
              <a:t>математична</a:t>
            </a:r>
            <a:r>
              <a:rPr lang="ru-RU" dirty="0" smtClean="0">
                <a:solidFill>
                  <a:srgbClr val="000099"/>
                </a:solidFill>
                <a:latin typeface="Cambria Math" panose="02040503050406030204" pitchFamily="18" charset="0"/>
                <a:ea typeface="Cambria Math" panose="02040503050406030204" pitchFamily="18" charset="0"/>
              </a:rPr>
              <a:t> задача на </a:t>
            </a:r>
            <a:r>
              <a:rPr lang="ru-RU" dirty="0" err="1" smtClean="0">
                <a:solidFill>
                  <a:srgbClr val="000099"/>
                </a:solidFill>
                <a:latin typeface="Cambria Math" panose="02040503050406030204" pitchFamily="18" charset="0"/>
                <a:ea typeface="Cambria Math" panose="02040503050406030204" pitchFamily="18" charset="0"/>
              </a:rPr>
              <a:t>кмітливість</a:t>
            </a:r>
            <a:r>
              <a:rPr lang="ru-RU" dirty="0" smtClean="0">
                <a:solidFill>
                  <a:srgbClr val="000099"/>
                </a:solidFill>
                <a:latin typeface="Cambria Math" panose="02040503050406030204" pitchFamily="18" charset="0"/>
                <a:ea typeface="Cambria Math" panose="02040503050406030204" pitchFamily="18" charset="0"/>
              </a:rPr>
              <a:t>, для </a:t>
            </a:r>
            <a:r>
              <a:rPr lang="ru-RU" dirty="0" err="1" smtClean="0">
                <a:solidFill>
                  <a:srgbClr val="000099"/>
                </a:solidFill>
                <a:latin typeface="Cambria Math" panose="02040503050406030204" pitchFamily="18" charset="0"/>
                <a:ea typeface="Cambria Math" panose="02040503050406030204" pitchFamily="18" charset="0"/>
              </a:rPr>
              <a:t>якого</a:t>
            </a:r>
            <a:r>
              <a:rPr lang="ru-RU" dirty="0" smtClean="0">
                <a:solidFill>
                  <a:srgbClr val="000099"/>
                </a:solidFill>
                <a:latin typeface="Cambria Math" panose="02040503050406030204" pitchFamily="18" charset="0"/>
                <a:ea typeface="Cambria Math" panose="02040503050406030204" pitchFamily="18" charset="0"/>
              </a:rPr>
              <a:t> б </a:t>
            </a:r>
            <a:r>
              <a:rPr lang="ru-RU" dirty="0" err="1" smtClean="0">
                <a:solidFill>
                  <a:srgbClr val="000099"/>
                </a:solidFill>
                <a:latin typeface="Cambria Math" panose="02040503050406030204" pitchFamily="18" charset="0"/>
                <a:ea typeface="Cambria Math" panose="02040503050406030204" pitchFamily="18" charset="0"/>
              </a:rPr>
              <a:t>віку</a:t>
            </a:r>
            <a:r>
              <a:rPr lang="ru-RU" dirty="0" smtClean="0">
                <a:solidFill>
                  <a:srgbClr val="000099"/>
                </a:solidFill>
                <a:latin typeface="Cambria Math" panose="02040503050406030204" pitchFamily="18" charset="0"/>
                <a:ea typeface="Cambria Math" panose="02040503050406030204" pitchFamily="18" charset="0"/>
              </a:rPr>
              <a:t> вона не </a:t>
            </a:r>
            <a:r>
              <a:rPr lang="ru-RU" dirty="0" err="1" smtClean="0">
                <a:solidFill>
                  <a:srgbClr val="000099"/>
                </a:solidFill>
                <a:latin typeface="Cambria Math" panose="02040503050406030204" pitchFamily="18" charset="0"/>
                <a:ea typeface="Cambria Math" panose="02040503050406030204" pitchFamily="18" charset="0"/>
              </a:rPr>
              <a:t>призначалася</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несе</a:t>
            </a:r>
            <a:r>
              <a:rPr lang="ru-RU" dirty="0" smtClean="0">
                <a:solidFill>
                  <a:srgbClr val="000099"/>
                </a:solidFill>
                <a:latin typeface="Cambria Math" panose="02040503050406030204" pitchFamily="18" charset="0"/>
                <a:ea typeface="Cambria Math" panose="02040503050406030204" pitchFamily="18" charset="0"/>
              </a:rPr>
              <a:t> в </a:t>
            </a:r>
            <a:r>
              <a:rPr lang="ru-RU" dirty="0" err="1" smtClean="0">
                <a:solidFill>
                  <a:srgbClr val="000099"/>
                </a:solidFill>
                <a:latin typeface="Cambria Math" panose="02040503050406030204" pitchFamily="18" charset="0"/>
                <a:ea typeface="Cambria Math" panose="02040503050406030204" pitchFamily="18" charset="0"/>
              </a:rPr>
              <a:t>собі</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певне</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розумове</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навантаження</a:t>
            </a:r>
            <a:r>
              <a:rPr lang="ru-RU" dirty="0" smtClean="0">
                <a:solidFill>
                  <a:srgbClr val="000099"/>
                </a:solidFill>
                <a:latin typeface="Cambria Math" panose="02040503050406030204" pitchFamily="18" charset="0"/>
                <a:ea typeface="Cambria Math" panose="02040503050406030204" pitchFamily="18" charset="0"/>
              </a:rPr>
              <a:t>, яке </a:t>
            </a:r>
            <a:r>
              <a:rPr lang="ru-RU" dirty="0" err="1" smtClean="0">
                <a:solidFill>
                  <a:srgbClr val="000099"/>
                </a:solidFill>
                <a:latin typeface="Cambria Math" panose="02040503050406030204" pitchFamily="18" charset="0"/>
                <a:ea typeface="Cambria Math" panose="02040503050406030204" pitchFamily="18" charset="0"/>
              </a:rPr>
              <a:t>частіше</a:t>
            </a:r>
            <a:r>
              <a:rPr lang="ru-RU" dirty="0" smtClean="0">
                <a:solidFill>
                  <a:srgbClr val="000099"/>
                </a:solidFill>
                <a:latin typeface="Cambria Math" panose="02040503050406030204" pitchFamily="18" charset="0"/>
                <a:ea typeface="Cambria Math" panose="02040503050406030204" pitchFamily="18" charset="0"/>
              </a:rPr>
              <a:t> за все </a:t>
            </a:r>
            <a:r>
              <a:rPr lang="ru-RU" dirty="0" err="1" smtClean="0">
                <a:solidFill>
                  <a:srgbClr val="000099"/>
                </a:solidFill>
                <a:latin typeface="Cambria Math" panose="02040503050406030204" pitchFamily="18" charset="0"/>
                <a:ea typeface="Cambria Math" panose="02040503050406030204" pitchFamily="18" charset="0"/>
              </a:rPr>
              <a:t>замасковане</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цікавим</a:t>
            </a:r>
            <a:r>
              <a:rPr lang="ru-RU" dirty="0" smtClean="0">
                <a:solidFill>
                  <a:srgbClr val="000099"/>
                </a:solidFill>
                <a:latin typeface="Cambria Math" panose="02040503050406030204" pitchFamily="18" charset="0"/>
                <a:ea typeface="Cambria Math" panose="02040503050406030204" pitchFamily="18" charset="0"/>
              </a:rPr>
              <a:t> сюжетом. </a:t>
            </a:r>
            <a:r>
              <a:rPr lang="ru-RU" dirty="0" err="1" smtClean="0">
                <a:solidFill>
                  <a:srgbClr val="000099"/>
                </a:solidFill>
                <a:latin typeface="Cambria Math" panose="02040503050406030204" pitchFamily="18" charset="0"/>
                <a:ea typeface="Cambria Math" panose="02040503050406030204" pitchFamily="18" charset="0"/>
              </a:rPr>
              <a:t>Розумове</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завдання</a:t>
            </a:r>
            <a:r>
              <a:rPr lang="ru-RU" dirty="0" smtClean="0">
                <a:solidFill>
                  <a:srgbClr val="000099"/>
                </a:solidFill>
                <a:latin typeface="Cambria Math" panose="02040503050406030204" pitchFamily="18" charset="0"/>
                <a:ea typeface="Cambria Math" panose="02040503050406030204" pitchFamily="18" charset="0"/>
              </a:rPr>
              <a:t> – </a:t>
            </a:r>
            <a:r>
              <a:rPr lang="ru-RU" dirty="0" err="1" smtClean="0">
                <a:solidFill>
                  <a:srgbClr val="000099"/>
                </a:solidFill>
                <a:latin typeface="Cambria Math" panose="02040503050406030204" pitchFamily="18" charset="0"/>
                <a:ea typeface="Cambria Math" panose="02040503050406030204" pitchFamily="18" charset="0"/>
              </a:rPr>
              <a:t>знайти</a:t>
            </a:r>
            <a:r>
              <a:rPr lang="ru-RU" dirty="0" smtClean="0">
                <a:solidFill>
                  <a:srgbClr val="000099"/>
                </a:solidFill>
                <a:latin typeface="Cambria Math" panose="02040503050406030204" pitchFamily="18" charset="0"/>
                <a:ea typeface="Cambria Math" panose="02040503050406030204" pitchFamily="18" charset="0"/>
              </a:rPr>
              <a:t> шлях </a:t>
            </a:r>
            <a:r>
              <a:rPr lang="ru-RU" dirty="0" err="1" smtClean="0">
                <a:solidFill>
                  <a:srgbClr val="000099"/>
                </a:solidFill>
                <a:latin typeface="Cambria Math" panose="02040503050406030204" pitchFamily="18" charset="0"/>
                <a:ea typeface="Cambria Math" panose="02040503050406030204" pitchFamily="18" charset="0"/>
              </a:rPr>
              <a:t>вирішення</a:t>
            </a:r>
            <a:r>
              <a:rPr lang="ru-RU" dirty="0" smtClean="0">
                <a:solidFill>
                  <a:srgbClr val="000099"/>
                </a:solidFill>
                <a:latin typeface="Cambria Math" panose="02040503050406030204" pitchFamily="18" charset="0"/>
                <a:ea typeface="Cambria Math" panose="02040503050406030204" pitchFamily="18" charset="0"/>
              </a:rPr>
              <a:t> – </a:t>
            </a:r>
            <a:r>
              <a:rPr lang="ru-RU" dirty="0" err="1" smtClean="0">
                <a:solidFill>
                  <a:srgbClr val="000099"/>
                </a:solidFill>
                <a:latin typeface="Cambria Math" panose="02040503050406030204" pitchFamily="18" charset="0"/>
                <a:ea typeface="Cambria Math" panose="02040503050406030204" pitchFamily="18" charset="0"/>
              </a:rPr>
              <a:t>реалізується</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засобами</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гри</a:t>
            </a:r>
            <a:r>
              <a:rPr lang="ru-RU" dirty="0" smtClean="0">
                <a:solidFill>
                  <a:srgbClr val="000099"/>
                </a:solidFill>
                <a:latin typeface="Cambria Math" panose="02040503050406030204" pitchFamily="18" charset="0"/>
                <a:ea typeface="Cambria Math" panose="02040503050406030204" pitchFamily="18" charset="0"/>
              </a:rPr>
              <a:t> та в </a:t>
            </a:r>
            <a:r>
              <a:rPr lang="ru-RU" dirty="0" err="1" smtClean="0">
                <a:solidFill>
                  <a:srgbClr val="000099"/>
                </a:solidFill>
                <a:latin typeface="Cambria Math" panose="02040503050406030204" pitchFamily="18" charset="0"/>
                <a:ea typeface="Cambria Math" panose="02040503050406030204" pitchFamily="18" charset="0"/>
              </a:rPr>
              <a:t>ігрових</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діях</a:t>
            </a:r>
            <a:r>
              <a:rPr lang="ru-RU" dirty="0" smtClean="0">
                <a:solidFill>
                  <a:srgbClr val="000099"/>
                </a:solidFill>
                <a:latin typeface="Cambria Math" panose="02040503050406030204" pitchFamily="18" charset="0"/>
                <a:ea typeface="Cambria Math" panose="02040503050406030204" pitchFamily="18" charset="0"/>
              </a:rPr>
              <a:t>.</a:t>
            </a:r>
          </a:p>
          <a:p>
            <a:r>
              <a:rPr lang="en-US"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Важливо</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навчити</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дітей</a:t>
            </a:r>
            <a:r>
              <a:rPr lang="ru-RU" dirty="0" smtClean="0">
                <a:solidFill>
                  <a:srgbClr val="000099"/>
                </a:solidFill>
                <a:latin typeface="Cambria Math" panose="02040503050406030204" pitchFamily="18" charset="0"/>
                <a:ea typeface="Cambria Math" panose="02040503050406030204" pitchFamily="18" charset="0"/>
              </a:rPr>
              <a:t> не </a:t>
            </a:r>
            <a:r>
              <a:rPr lang="ru-RU" dirty="0" err="1" smtClean="0">
                <a:solidFill>
                  <a:srgbClr val="000099"/>
                </a:solidFill>
                <a:latin typeface="Cambria Math" panose="02040503050406030204" pitchFamily="18" charset="0"/>
                <a:ea typeface="Cambria Math" panose="02040503050406030204" pitchFamily="18" charset="0"/>
              </a:rPr>
              <a:t>тільки</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рахувати</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вимірювати</a:t>
            </a:r>
            <a:r>
              <a:rPr lang="ru-RU" dirty="0" smtClean="0">
                <a:solidFill>
                  <a:srgbClr val="000099"/>
                </a:solidFill>
                <a:latin typeface="Cambria Math" panose="02040503050406030204" pitchFamily="18" charset="0"/>
                <a:ea typeface="Cambria Math" panose="02040503050406030204" pitchFamily="18" charset="0"/>
              </a:rPr>
              <a:t> та </a:t>
            </a:r>
            <a:r>
              <a:rPr lang="ru-RU" dirty="0" err="1" smtClean="0">
                <a:solidFill>
                  <a:srgbClr val="000099"/>
                </a:solidFill>
                <a:latin typeface="Cambria Math" panose="02040503050406030204" pitchFamily="18" charset="0"/>
                <a:ea typeface="Cambria Math" panose="02040503050406030204" pitchFamily="18" charset="0"/>
              </a:rPr>
              <a:t>вирішувати</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арифметичні</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задачі</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але</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й</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розвивати</a:t>
            </a:r>
            <a:r>
              <a:rPr lang="ru-RU" dirty="0" smtClean="0">
                <a:solidFill>
                  <a:srgbClr val="000099"/>
                </a:solidFill>
                <a:latin typeface="Cambria Math" panose="02040503050406030204" pitchFamily="18" charset="0"/>
                <a:ea typeface="Cambria Math" panose="02040503050406030204" pitchFamily="18" charset="0"/>
              </a:rPr>
              <a:t> в них </a:t>
            </a:r>
            <a:r>
              <a:rPr lang="ru-RU" dirty="0" err="1" smtClean="0">
                <a:solidFill>
                  <a:srgbClr val="000099"/>
                </a:solidFill>
                <a:latin typeface="Cambria Math" panose="02040503050406030204" pitchFamily="18" charset="0"/>
                <a:ea typeface="Cambria Math" panose="02040503050406030204" pitchFamily="18" charset="0"/>
              </a:rPr>
              <a:t>здібність</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бачити</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відкривати</a:t>
            </a:r>
            <a:r>
              <a:rPr lang="ru-RU" dirty="0" smtClean="0">
                <a:solidFill>
                  <a:srgbClr val="000099"/>
                </a:solidFill>
                <a:latin typeface="Cambria Math" panose="02040503050406030204" pitchFamily="18" charset="0"/>
                <a:ea typeface="Cambria Math" panose="02040503050406030204" pitchFamily="18" charset="0"/>
              </a:rPr>
              <a:t> в </a:t>
            </a:r>
            <a:r>
              <a:rPr lang="ru-RU" dirty="0" err="1" smtClean="0">
                <a:solidFill>
                  <a:srgbClr val="000099"/>
                </a:solidFill>
                <a:latin typeface="Cambria Math" panose="02040503050406030204" pitchFamily="18" charset="0"/>
                <a:ea typeface="Cambria Math" panose="02040503050406030204" pitchFamily="18" charset="0"/>
              </a:rPr>
              <a:t>навколишньому</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світі</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якості</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відношення</a:t>
            </a:r>
            <a:r>
              <a:rPr lang="ru-RU" dirty="0" smtClean="0">
                <a:solidFill>
                  <a:srgbClr val="000099"/>
                </a:solidFill>
                <a:latin typeface="Cambria Math" panose="02040503050406030204" pitchFamily="18" charset="0"/>
                <a:ea typeface="Cambria Math" panose="02040503050406030204" pitchFamily="18" charset="0"/>
              </a:rPr>
              <a:t> та </a:t>
            </a:r>
            <a:r>
              <a:rPr lang="ru-RU" dirty="0" err="1" smtClean="0">
                <a:solidFill>
                  <a:srgbClr val="000099"/>
                </a:solidFill>
                <a:latin typeface="Cambria Math" panose="02040503050406030204" pitchFamily="18" charset="0"/>
                <a:ea typeface="Cambria Math" panose="02040503050406030204" pitchFamily="18" charset="0"/>
              </a:rPr>
              <a:t>залежності</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вміння</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конструювати</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оперувати</a:t>
            </a:r>
            <a:r>
              <a:rPr lang="ru-RU" dirty="0" smtClean="0">
                <a:solidFill>
                  <a:srgbClr val="000099"/>
                </a:solidFill>
                <a:latin typeface="Cambria Math" panose="02040503050406030204" pitchFamily="18" charset="0"/>
                <a:ea typeface="Cambria Math" panose="02040503050406030204" pitchFamily="18" charset="0"/>
              </a:rPr>
              <a:t> предметами, знаками та символами.</a:t>
            </a:r>
          </a:p>
          <a:p>
            <a:r>
              <a:rPr lang="ru-RU" dirty="0" err="1" smtClean="0">
                <a:solidFill>
                  <a:srgbClr val="000099"/>
                </a:solidFill>
                <a:latin typeface="Cambria Math" panose="02040503050406030204" pitchFamily="18" charset="0"/>
                <a:ea typeface="Cambria Math" panose="02040503050406030204" pitchFamily="18" charset="0"/>
              </a:rPr>
              <a:t>Особливу</a:t>
            </a:r>
            <a:r>
              <a:rPr lang="ru-RU" dirty="0" smtClean="0">
                <a:solidFill>
                  <a:srgbClr val="000099"/>
                </a:solidFill>
                <a:latin typeface="Cambria Math" panose="02040503050406030204" pitchFamily="18" charset="0"/>
                <a:ea typeface="Cambria Math" panose="02040503050406030204" pitchFamily="18" charset="0"/>
              </a:rPr>
              <a:t> роль на </a:t>
            </a:r>
            <a:r>
              <a:rPr lang="ru-RU" dirty="0" err="1" smtClean="0">
                <a:solidFill>
                  <a:srgbClr val="000099"/>
                </a:solidFill>
                <a:latin typeface="Cambria Math" panose="02040503050406030204" pitchFamily="18" charset="0"/>
                <a:ea typeface="Cambria Math" panose="02040503050406030204" pitchFamily="18" charset="0"/>
              </a:rPr>
              <a:t>сучасному</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етапі</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відводиться</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нестандартним</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дидактичним</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засобам</a:t>
            </a:r>
            <a:r>
              <a:rPr lang="uk-UA" dirty="0" smtClean="0">
                <a:solidFill>
                  <a:srgbClr val="000099"/>
                </a:solidFill>
                <a:latin typeface="Cambria Math" panose="02040503050406030204" pitchFamily="18" charset="0"/>
                <a:ea typeface="Cambria Math" panose="02040503050406030204" pitchFamily="18" charset="0"/>
              </a:rPr>
              <a:t>, інноваційним технологіям.</a:t>
            </a:r>
            <a:endParaRPr lang="ru-RU" dirty="0" smtClean="0">
              <a:solidFill>
                <a:srgbClr val="000099"/>
              </a:solidFill>
              <a:latin typeface="Cambria Math" panose="02040503050406030204" pitchFamily="18" charset="0"/>
              <a:ea typeface="Cambria Math" panose="02040503050406030204" pitchFamily="18" charset="0"/>
            </a:endParaRPr>
          </a:p>
          <a:p>
            <a:r>
              <a:rPr lang="uk-UA" b="1" dirty="0" smtClean="0">
                <a:solidFill>
                  <a:srgbClr val="000099"/>
                </a:solidFill>
                <a:latin typeface="Cambria Math" panose="02040503050406030204" pitchFamily="18" charset="0"/>
                <a:ea typeface="Cambria Math" panose="02040503050406030204" pitchFamily="18" charset="0"/>
              </a:rPr>
              <a:t>Ось ці технології:</a:t>
            </a:r>
            <a:endParaRPr lang="ru-RU" b="1" dirty="0" smtClean="0">
              <a:solidFill>
                <a:srgbClr val="000099"/>
              </a:solidFill>
              <a:latin typeface="Cambria Math" panose="02040503050406030204" pitchFamily="18" charset="0"/>
              <a:ea typeface="Cambria Math" panose="02040503050406030204" pitchFamily="18" charset="0"/>
            </a:endParaRPr>
          </a:p>
          <a:p>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логічні</a:t>
            </a:r>
            <a:r>
              <a:rPr lang="ru-RU" dirty="0" smtClean="0">
                <a:solidFill>
                  <a:srgbClr val="000099"/>
                </a:solidFill>
                <a:latin typeface="Cambria Math" panose="02040503050406030204" pitchFamily="18" charset="0"/>
                <a:ea typeface="Cambria Math" panose="02040503050406030204" pitchFamily="18" charset="0"/>
              </a:rPr>
              <a:t> блоки </a:t>
            </a:r>
            <a:r>
              <a:rPr lang="ru-RU" dirty="0" err="1" smtClean="0">
                <a:solidFill>
                  <a:srgbClr val="000099"/>
                </a:solidFill>
                <a:latin typeface="Cambria Math" panose="02040503050406030204" pitchFamily="18" charset="0"/>
                <a:ea typeface="Cambria Math" panose="02040503050406030204" pitchFamily="18" charset="0"/>
              </a:rPr>
              <a:t>Д’єнеша</a:t>
            </a:r>
            <a:r>
              <a:rPr lang="ru-RU" dirty="0" smtClean="0">
                <a:solidFill>
                  <a:srgbClr val="000099"/>
                </a:solidFill>
                <a:latin typeface="Cambria Math" panose="02040503050406030204" pitchFamily="18" charset="0"/>
                <a:ea typeface="Cambria Math" panose="02040503050406030204" pitchFamily="18" charset="0"/>
              </a:rPr>
              <a:t>;</a:t>
            </a:r>
          </a:p>
          <a:p>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кольорові</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палички</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Кюізенера</a:t>
            </a:r>
            <a:r>
              <a:rPr lang="ru-RU" dirty="0" smtClean="0">
                <a:solidFill>
                  <a:srgbClr val="000099"/>
                </a:solidFill>
                <a:latin typeface="Cambria Math" panose="02040503050406030204" pitchFamily="18" charset="0"/>
                <a:ea typeface="Cambria Math" panose="02040503050406030204" pitchFamily="18" charset="0"/>
              </a:rPr>
              <a:t>;</a:t>
            </a:r>
          </a:p>
          <a:p>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інтелектуальні</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ігри</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Нікітіних</a:t>
            </a:r>
            <a:r>
              <a:rPr lang="ru-RU" dirty="0" smtClean="0">
                <a:solidFill>
                  <a:srgbClr val="000099"/>
                </a:solidFill>
                <a:latin typeface="Cambria Math" panose="02040503050406030204" pitchFamily="18" charset="0"/>
                <a:ea typeface="Cambria Math" panose="02040503050406030204" pitchFamily="18" charset="0"/>
              </a:rPr>
              <a:t>;</a:t>
            </a:r>
          </a:p>
          <a:p>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розвиваючі</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ігри</a:t>
            </a:r>
            <a:r>
              <a:rPr lang="ru-RU" dirty="0" smtClean="0">
                <a:solidFill>
                  <a:srgbClr val="000099"/>
                </a:solidFill>
                <a:latin typeface="Cambria Math" panose="02040503050406030204" pitchFamily="18" charset="0"/>
                <a:ea typeface="Cambria Math" panose="02040503050406030204" pitchFamily="18" charset="0"/>
              </a:rPr>
              <a:t> В.В. </a:t>
            </a:r>
            <a:r>
              <a:rPr lang="ru-RU" dirty="0" err="1" smtClean="0">
                <a:solidFill>
                  <a:srgbClr val="000099"/>
                </a:solidFill>
                <a:latin typeface="Cambria Math" panose="02040503050406030204" pitchFamily="18" charset="0"/>
                <a:ea typeface="Cambria Math" panose="02040503050406030204" pitchFamily="18" charset="0"/>
              </a:rPr>
              <a:t>Воскобовича</a:t>
            </a:r>
            <a:r>
              <a:rPr lang="ru-RU" dirty="0" smtClean="0">
                <a:solidFill>
                  <a:srgbClr val="000099"/>
                </a:solidFill>
                <a:latin typeface="Cambria Math" panose="02040503050406030204" pitchFamily="18" charset="0"/>
                <a:ea typeface="Cambria Math" panose="02040503050406030204" pitchFamily="18" charset="0"/>
              </a:rPr>
              <a:t>;</a:t>
            </a:r>
          </a:p>
          <a:p>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навчально-розвивальна</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технологія</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Логіки</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світу</a:t>
            </a:r>
            <a:r>
              <a:rPr lang="ru-RU" dirty="0" smtClean="0">
                <a:solidFill>
                  <a:srgbClr val="000099"/>
                </a:solidFill>
                <a:latin typeface="Cambria Math" panose="02040503050406030204" pitchFamily="18" charset="0"/>
                <a:ea typeface="Cambria Math" panose="02040503050406030204" pitchFamily="18" charset="0"/>
              </a:rPr>
              <a:t>» </a:t>
            </a:r>
            <a:r>
              <a:rPr lang="ru-RU" dirty="0" err="1" smtClean="0">
                <a:solidFill>
                  <a:srgbClr val="000099"/>
                </a:solidFill>
                <a:latin typeface="Cambria Math" panose="02040503050406030204" pitchFamily="18" charset="0"/>
                <a:ea typeface="Cambria Math" panose="02040503050406030204" pitchFamily="18" charset="0"/>
              </a:rPr>
              <a:t>І.Стеценко</a:t>
            </a:r>
            <a:r>
              <a:rPr lang="ru-RU" dirty="0" smtClean="0">
                <a:solidFill>
                  <a:srgbClr val="000099"/>
                </a:solidFill>
                <a:latin typeface="Cambria Math" panose="02040503050406030204" pitchFamily="18" charset="0"/>
                <a:ea typeface="Cambria Math" panose="02040503050406030204" pitchFamily="18" charset="0"/>
              </a:rPr>
              <a:t>;</a:t>
            </a:r>
            <a:endParaRPr lang="ru-RU" dirty="0"/>
          </a:p>
        </p:txBody>
      </p:sp>
    </p:spTree>
    <p:extLst>
      <p:ext uri="{BB962C8B-B14F-4D97-AF65-F5344CB8AC3E}">
        <p14:creationId xmlns:p14="http://schemas.microsoft.com/office/powerpoint/2010/main" val="13260242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Содержимое 2"/>
          <p:cNvSpPr>
            <a:spLocks noGrp="1"/>
          </p:cNvSpPr>
          <p:nvPr>
            <p:ph sz="quarter" idx="1"/>
          </p:nvPr>
        </p:nvSpPr>
        <p:spPr>
          <a:xfrm>
            <a:off x="2500298" y="1214422"/>
            <a:ext cx="6208707" cy="4679950"/>
          </a:xfrm>
        </p:spPr>
        <p:txBody>
          <a:bodyPr>
            <a:normAutofit fontScale="70000" lnSpcReduction="20000"/>
          </a:bodyPr>
          <a:lstStyle/>
          <a:p>
            <a:pPr marL="274320" indent="-274320" eaLnBrk="1" fontAlgn="auto" hangingPunct="1">
              <a:spcAft>
                <a:spcPts val="0"/>
              </a:spcAft>
              <a:buClr>
                <a:schemeClr val="accent3"/>
              </a:buClr>
              <a:buFont typeface="Wingdings 2"/>
              <a:buNone/>
              <a:defRPr/>
            </a:pPr>
            <a:r>
              <a:rPr lang="uk-UA" dirty="0" smtClean="0"/>
              <a:t>    </a:t>
            </a:r>
            <a:endParaRPr lang="ru-RU" dirty="0" smtClean="0"/>
          </a:p>
          <a:p>
            <a:pPr marL="274320" indent="-274320" eaLnBrk="1" fontAlgn="auto" hangingPunct="1">
              <a:spcAft>
                <a:spcPts val="0"/>
              </a:spcAft>
              <a:buClr>
                <a:schemeClr val="accent3"/>
              </a:buClr>
              <a:buFont typeface="Wingdings 2"/>
              <a:buChar char=""/>
              <a:defRPr/>
            </a:pPr>
            <a:r>
              <a:rPr lang="uk-UA" i="1" dirty="0" smtClean="0"/>
              <a:t>Усі перемоги починаються… </a:t>
            </a:r>
          </a:p>
          <a:p>
            <a:pPr marL="274320" indent="-274320" algn="r" eaLnBrk="1" fontAlgn="auto" hangingPunct="1">
              <a:spcAft>
                <a:spcPts val="0"/>
              </a:spcAft>
              <a:buClr>
                <a:schemeClr val="accent3"/>
              </a:buClr>
              <a:buFont typeface="Wingdings 2" pitchFamily="18" charset="2"/>
              <a:buNone/>
              <a:defRPr/>
            </a:pPr>
            <a:r>
              <a:rPr lang="uk-UA" i="1" dirty="0" smtClean="0"/>
              <a:t>(з перемоги над собою).</a:t>
            </a:r>
            <a:endParaRPr lang="ru-RU" i="1" dirty="0" smtClean="0"/>
          </a:p>
          <a:p>
            <a:pPr marL="274320" indent="-274320" eaLnBrk="1" fontAlgn="auto" hangingPunct="1">
              <a:spcAft>
                <a:spcPts val="0"/>
              </a:spcAft>
              <a:buClr>
                <a:schemeClr val="accent3"/>
              </a:buClr>
              <a:buFont typeface="Wingdings 2"/>
              <a:buChar char=""/>
              <a:defRPr/>
            </a:pPr>
            <a:r>
              <a:rPr lang="uk-UA" i="1" dirty="0" smtClean="0"/>
              <a:t>Хто не дивиться вперед… </a:t>
            </a:r>
          </a:p>
          <a:p>
            <a:pPr marL="274320" indent="-274320" algn="r" eaLnBrk="1" fontAlgn="auto" hangingPunct="1">
              <a:spcAft>
                <a:spcPts val="0"/>
              </a:spcAft>
              <a:buClr>
                <a:schemeClr val="accent3"/>
              </a:buClr>
              <a:buFont typeface="Wingdings 2" pitchFamily="18" charset="2"/>
              <a:buNone/>
              <a:defRPr/>
            </a:pPr>
            <a:r>
              <a:rPr lang="uk-UA" i="1" dirty="0" smtClean="0"/>
              <a:t>(той залишається позаду).</a:t>
            </a:r>
            <a:endParaRPr lang="ru-RU" i="1" dirty="0" smtClean="0"/>
          </a:p>
          <a:p>
            <a:pPr marL="274320" indent="-274320" eaLnBrk="1" fontAlgn="auto" hangingPunct="1">
              <a:spcAft>
                <a:spcPts val="0"/>
              </a:spcAft>
              <a:buClr>
                <a:schemeClr val="accent3"/>
              </a:buClr>
              <a:buFont typeface="Wingdings 2"/>
              <a:buChar char=""/>
              <a:defRPr/>
            </a:pPr>
            <a:r>
              <a:rPr lang="uk-UA" i="1" dirty="0" smtClean="0"/>
              <a:t>Істина народжується в суперечках, та коли пристрасті вирують, істина… </a:t>
            </a:r>
          </a:p>
          <a:p>
            <a:pPr marL="274320" indent="-274320" algn="r" eaLnBrk="1" fontAlgn="auto" hangingPunct="1">
              <a:spcAft>
                <a:spcPts val="0"/>
              </a:spcAft>
              <a:buClr>
                <a:schemeClr val="accent3"/>
              </a:buClr>
              <a:buFont typeface="Wingdings 2" pitchFamily="18" charset="2"/>
              <a:buNone/>
              <a:defRPr/>
            </a:pPr>
            <a:r>
              <a:rPr lang="uk-UA" i="1" dirty="0" smtClean="0"/>
              <a:t>(зникає).</a:t>
            </a:r>
            <a:endParaRPr lang="ru-RU" i="1" dirty="0" smtClean="0"/>
          </a:p>
          <a:p>
            <a:pPr marL="274320" indent="-274320" eaLnBrk="1" fontAlgn="auto" hangingPunct="1">
              <a:spcAft>
                <a:spcPts val="0"/>
              </a:spcAft>
              <a:buClr>
                <a:schemeClr val="accent3"/>
              </a:buClr>
              <a:buFont typeface="Wingdings 2"/>
              <a:buChar char=""/>
              <a:defRPr/>
            </a:pPr>
            <a:r>
              <a:rPr lang="uk-UA" i="1" dirty="0" smtClean="0"/>
              <a:t>Щоб вести людей за собою… </a:t>
            </a:r>
          </a:p>
          <a:p>
            <a:pPr marL="274320" indent="-274320" algn="r" eaLnBrk="1" fontAlgn="auto" hangingPunct="1">
              <a:spcAft>
                <a:spcPts val="0"/>
              </a:spcAft>
              <a:buClr>
                <a:schemeClr val="accent3"/>
              </a:buClr>
              <a:buFont typeface="Wingdings 2" pitchFamily="18" charset="2"/>
              <a:buNone/>
              <a:defRPr/>
            </a:pPr>
            <a:r>
              <a:rPr lang="uk-UA" i="1" dirty="0" smtClean="0"/>
              <a:t>(йди за ними).</a:t>
            </a:r>
            <a:endParaRPr lang="ru-RU" i="1" dirty="0" smtClean="0"/>
          </a:p>
          <a:p>
            <a:pPr marL="274320" indent="-274320" eaLnBrk="1" fontAlgn="auto" hangingPunct="1">
              <a:spcAft>
                <a:spcPts val="0"/>
              </a:spcAft>
              <a:buClr>
                <a:schemeClr val="accent3"/>
              </a:buClr>
              <a:buFont typeface="Wingdings 2"/>
              <a:buChar char=""/>
              <a:defRPr/>
            </a:pPr>
            <a:r>
              <a:rPr lang="uk-UA" i="1" dirty="0" smtClean="0"/>
              <a:t>Якщо можеш виправити наслідки помилки… </a:t>
            </a:r>
          </a:p>
          <a:p>
            <a:pPr marL="274320" indent="-274320" algn="r" eaLnBrk="1" fontAlgn="auto" hangingPunct="1">
              <a:spcAft>
                <a:spcPts val="0"/>
              </a:spcAft>
              <a:buClr>
                <a:schemeClr val="accent3"/>
              </a:buClr>
              <a:buFont typeface="Wingdings 2" pitchFamily="18" charset="2"/>
              <a:buNone/>
              <a:defRPr/>
            </a:pPr>
            <a:r>
              <a:rPr lang="uk-UA" i="1" dirty="0" smtClean="0"/>
              <a:t>(ти не помилився)</a:t>
            </a:r>
            <a:endParaRPr lang="ru-RU" i="1" dirty="0" smtClean="0"/>
          </a:p>
          <a:p>
            <a:pPr marL="274320" indent="-274320" eaLnBrk="1" fontAlgn="auto" hangingPunct="1">
              <a:spcAft>
                <a:spcPts val="0"/>
              </a:spcAft>
              <a:buClr>
                <a:schemeClr val="accent3"/>
              </a:buClr>
              <a:buFont typeface="Wingdings 2"/>
              <a:buChar char=""/>
              <a:defRPr/>
            </a:pPr>
            <a:endParaRPr lang="ru-RU" dirty="0"/>
          </a:p>
        </p:txBody>
      </p:sp>
      <p:pic>
        <p:nvPicPr>
          <p:cNvPr id="10243" name="Picture 6" descr="0_a4efb_a2a96310_X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7224" y="1500174"/>
            <a:ext cx="1749425" cy="3101975"/>
          </a:xfrm>
          <a:prstGeom prst="rect">
            <a:avLst/>
          </a:prstGeom>
          <a:noFill/>
          <a:ln w="9525">
            <a:noFill/>
            <a:miter lim="800000"/>
            <a:headEnd/>
            <a:tailEnd/>
          </a:ln>
        </p:spPr>
      </p:pic>
      <p:sp>
        <p:nvSpPr>
          <p:cNvPr id="4" name="TextBox 3"/>
          <p:cNvSpPr txBox="1"/>
          <p:nvPr/>
        </p:nvSpPr>
        <p:spPr>
          <a:xfrm>
            <a:off x="1428728" y="0"/>
            <a:ext cx="6429420" cy="461665"/>
          </a:xfrm>
          <a:prstGeom prst="rect">
            <a:avLst/>
          </a:prstGeom>
          <a:noFill/>
        </p:spPr>
        <p:txBody>
          <a:bodyPr wrap="square" rtlCol="0">
            <a:spAutoFit/>
          </a:bodyPr>
          <a:lstStyle/>
          <a:p>
            <a:pPr algn="ctr"/>
            <a:r>
              <a:rPr lang="uk-UA" sz="2400" b="1" dirty="0" smtClean="0">
                <a:latin typeface="+mn-lt"/>
              </a:rPr>
              <a:t>б) </a:t>
            </a:r>
            <a:r>
              <a:rPr lang="uk-UA" sz="2400" b="1" dirty="0" err="1" smtClean="0">
                <a:latin typeface="+mn-lt"/>
              </a:rPr>
              <a:t>Продовжіть</a:t>
            </a:r>
            <a:r>
              <a:rPr lang="uk-UA" sz="2400" b="1" dirty="0" smtClean="0">
                <a:latin typeface="+mn-lt"/>
              </a:rPr>
              <a:t> фразу</a:t>
            </a:r>
            <a:endParaRPr lang="uk-UA" sz="2400" b="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026"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1071539" y="0"/>
            <a:ext cx="7572428" cy="369332"/>
          </a:xfrm>
          <a:prstGeom prst="rect">
            <a:avLst/>
          </a:prstGeom>
          <a:noFill/>
        </p:spPr>
        <p:txBody>
          <a:bodyPr wrap="square" rtlCol="0">
            <a:spAutoFit/>
          </a:bodyPr>
          <a:lstStyle/>
          <a:p>
            <a:endParaRPr lang="ru-RU" dirty="0"/>
          </a:p>
        </p:txBody>
      </p:sp>
      <p:pic>
        <p:nvPicPr>
          <p:cNvPr id="6" name="Рисунок 5" descr="https://ds02.infourok.ru/uploads/ex/08ec/00002ffb-e4e31944/img31.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1657350" y="495300"/>
            <a:ext cx="5829300" cy="5867400"/>
          </a:xfrm>
          <a:prstGeom prst="rect">
            <a:avLst/>
          </a:prstGeom>
          <a:noFill/>
          <a:ln>
            <a:noFill/>
          </a:ln>
        </p:spPr>
      </p:pic>
    </p:spTree>
    <p:extLst>
      <p:ext uri="{BB962C8B-B14F-4D97-AF65-F5344CB8AC3E}">
        <p14:creationId xmlns:p14="http://schemas.microsoft.com/office/powerpoint/2010/main" val="13260242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026"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5" name="Рисунок 4" descr="Рекомендації для взаємодії з дитиною у формуванні&#10;логіко-математичної компетенції&#10;• Хваліть за успіхи і не сваріть за поми..."/>
          <p:cNvPicPr/>
          <p:nvPr/>
        </p:nvPicPr>
        <p:blipFill>
          <a:blip r:embed="rId3"/>
          <a:srcRect/>
          <a:stretch>
            <a:fillRect/>
          </a:stretch>
        </p:blipFill>
        <p:spPr bwMode="auto">
          <a:xfrm>
            <a:off x="1500166" y="357166"/>
            <a:ext cx="7042179" cy="5715040"/>
          </a:xfrm>
          <a:prstGeom prst="rect">
            <a:avLst/>
          </a:prstGeom>
          <a:noFill/>
          <a:ln w="9525">
            <a:noFill/>
            <a:miter lim="800000"/>
            <a:headEnd/>
            <a:tailEnd/>
          </a:ln>
        </p:spPr>
      </p:pic>
    </p:spTree>
    <p:extLst>
      <p:ext uri="{BB962C8B-B14F-4D97-AF65-F5344CB8AC3E}">
        <p14:creationId xmlns:p14="http://schemas.microsoft.com/office/powerpoint/2010/main" val="13260242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7" name="Прямокутник 6"/>
          <p:cNvSpPr/>
          <p:nvPr/>
        </p:nvSpPr>
        <p:spPr>
          <a:xfrm>
            <a:off x="785754" y="785794"/>
            <a:ext cx="8358246" cy="923330"/>
          </a:xfrm>
          <a:prstGeom prst="rect">
            <a:avLst/>
          </a:prstGeom>
          <a:noFill/>
        </p:spPr>
        <p:txBody>
          <a:bodyPr wrap="square" lIns="91440" tIns="45720" rIns="91440" bIns="45720">
            <a:spAutoFit/>
          </a:bodyPr>
          <a:lstStyle/>
          <a:p>
            <a:pPr algn="ctr"/>
            <a:r>
              <a:rPr lang="uk-UA"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Рефлексія</a:t>
            </a:r>
            <a:r>
              <a:rPr lang="uk-UA"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p:txBody>
      </p:sp>
      <p:pic>
        <p:nvPicPr>
          <p:cNvPr id="3" name="Рисунок 2" descr="1.bmp"/>
          <p:cNvPicPr>
            <a:picLocks noChangeAspect="1"/>
          </p:cNvPicPr>
          <p:nvPr/>
        </p:nvPicPr>
        <p:blipFill>
          <a:blip r:embed="rId3"/>
          <a:stretch>
            <a:fillRect/>
          </a:stretch>
        </p:blipFill>
        <p:spPr>
          <a:xfrm>
            <a:off x="2571736" y="2428868"/>
            <a:ext cx="4771419" cy="35719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мої документи\фони\фони\04\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40964" name="Picture 5" descr="lolik"/>
          <p:cNvPicPr>
            <a:picLocks noChangeAspect="1" noChangeArrowheads="1"/>
          </p:cNvPicPr>
          <p:nvPr/>
        </p:nvPicPr>
        <p:blipFill>
          <a:blip r:embed="rId3"/>
          <a:srcRect/>
          <a:stretch>
            <a:fillRect/>
          </a:stretch>
        </p:blipFill>
        <p:spPr bwMode="auto">
          <a:xfrm>
            <a:off x="5143504" y="3357562"/>
            <a:ext cx="2892414" cy="3304873"/>
          </a:xfrm>
          <a:prstGeom prst="rect">
            <a:avLst/>
          </a:prstGeom>
          <a:noFill/>
          <a:ln w="9525">
            <a:noFill/>
            <a:miter lim="800000"/>
            <a:headEnd/>
            <a:tailEnd/>
          </a:ln>
        </p:spPr>
      </p:pic>
      <p:sp>
        <p:nvSpPr>
          <p:cNvPr id="3" name="Содержимое 2"/>
          <p:cNvSpPr>
            <a:spLocks noGrp="1"/>
          </p:cNvSpPr>
          <p:nvPr>
            <p:ph sz="quarter" idx="1"/>
          </p:nvPr>
        </p:nvSpPr>
        <p:spPr>
          <a:xfrm>
            <a:off x="1357290" y="642918"/>
            <a:ext cx="6759592" cy="4392612"/>
          </a:xfrm>
        </p:spPr>
        <p:txBody>
          <a:bodyPr>
            <a:normAutofit/>
          </a:bodyPr>
          <a:lstStyle/>
          <a:p>
            <a:pPr marL="274320" indent="-274320" algn="ctr" eaLnBrk="1" fontAlgn="auto" hangingPunct="1">
              <a:spcAft>
                <a:spcPts val="0"/>
              </a:spcAft>
              <a:buClr>
                <a:schemeClr val="accent3"/>
              </a:buClr>
              <a:buFont typeface="Wingdings 2"/>
              <a:buNone/>
              <a:defRPr/>
            </a:pPr>
            <a:r>
              <a:rPr lang="uk-UA" b="1" dirty="0" smtClean="0"/>
              <a:t>    Дайте відповіді на запитання:</a:t>
            </a:r>
            <a:endParaRPr lang="ru-RU" b="1" dirty="0" smtClean="0"/>
          </a:p>
          <a:p>
            <a:pPr marL="274320" indent="-274320" eaLnBrk="1" fontAlgn="auto" hangingPunct="1">
              <a:spcAft>
                <a:spcPts val="0"/>
              </a:spcAft>
              <a:buClr>
                <a:schemeClr val="accent3"/>
              </a:buClr>
              <a:buFont typeface="Wingdings 2"/>
              <a:buChar char=""/>
              <a:defRPr/>
            </a:pPr>
            <a:r>
              <a:rPr lang="uk-UA" dirty="0" smtClean="0"/>
              <a:t>Що дало вам засідання?</a:t>
            </a:r>
            <a:endParaRPr lang="ru-RU" dirty="0" smtClean="0"/>
          </a:p>
          <a:p>
            <a:pPr marL="274320" indent="-274320" eaLnBrk="1" fontAlgn="auto" hangingPunct="1">
              <a:spcAft>
                <a:spcPts val="0"/>
              </a:spcAft>
              <a:buClr>
                <a:schemeClr val="accent3"/>
              </a:buClr>
              <a:buFont typeface="Wingdings 2"/>
              <a:buNone/>
              <a:defRPr/>
            </a:pPr>
            <a:r>
              <a:rPr lang="uk-UA" dirty="0" smtClean="0"/>
              <a:t>    а) збагатило цінним досвідом;</a:t>
            </a:r>
            <a:endParaRPr lang="ru-RU" dirty="0" smtClean="0"/>
          </a:p>
          <a:p>
            <a:pPr marL="274320" indent="-274320" eaLnBrk="1" fontAlgn="auto" hangingPunct="1">
              <a:spcAft>
                <a:spcPts val="0"/>
              </a:spcAft>
              <a:buClr>
                <a:schemeClr val="accent3"/>
              </a:buClr>
              <a:buFont typeface="Wingdings 2"/>
              <a:buNone/>
              <a:defRPr/>
            </a:pPr>
            <a:r>
              <a:rPr lang="uk-UA" dirty="0" smtClean="0"/>
              <a:t>    б) поглибило знання;</a:t>
            </a:r>
            <a:endParaRPr lang="ru-RU" dirty="0" smtClean="0"/>
          </a:p>
          <a:p>
            <a:pPr marL="274320" indent="-274320" eaLnBrk="1" fontAlgn="auto" hangingPunct="1">
              <a:spcAft>
                <a:spcPts val="0"/>
              </a:spcAft>
              <a:buClr>
                <a:schemeClr val="accent3"/>
              </a:buClr>
              <a:buFont typeface="Wingdings 2"/>
              <a:buNone/>
              <a:defRPr/>
            </a:pPr>
            <a:r>
              <a:rPr lang="uk-UA" dirty="0" smtClean="0"/>
              <a:t>    в) викликало творче натхнення;</a:t>
            </a:r>
            <a:endParaRPr lang="ru-RU" dirty="0" smtClean="0"/>
          </a:p>
          <a:p>
            <a:pPr marL="274320" indent="-274320" eaLnBrk="1" fontAlgn="auto" hangingPunct="1">
              <a:spcAft>
                <a:spcPts val="0"/>
              </a:spcAft>
              <a:buClr>
                <a:schemeClr val="accent3"/>
              </a:buClr>
              <a:buFont typeface="Wingdings 2"/>
              <a:buNone/>
              <a:defRPr/>
            </a:pPr>
            <a:r>
              <a:rPr lang="uk-UA" dirty="0" smtClean="0"/>
              <a:t>    г) принесло розчарування.</a:t>
            </a:r>
            <a:endParaRPr lang="ru-RU" dirty="0" smtClean="0"/>
          </a:p>
          <a:p>
            <a:pPr marL="274320" indent="-274320" eaLnBrk="1" fontAlgn="auto" hangingPunct="1">
              <a:spcAft>
                <a:spcPts val="0"/>
              </a:spcAft>
              <a:buClr>
                <a:schemeClr val="accent3"/>
              </a:buClr>
              <a:buFont typeface="Wingdings 2"/>
              <a:buChar char=""/>
              <a:defRPr/>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ÐÐ°ÑÑÐ¸Ð½ÐºÐ¸ Ð¿Ð¾ Ð·Ð°Ð¿ÑÐ¾ÑÑ ÐÐÐ¢ÐÐÐÐ¢ÐÐ§ÐÐ Ð ÐÐÐÐ"/>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Заголовок 1"/>
          <p:cNvSpPr>
            <a:spLocks noGrp="1"/>
          </p:cNvSpPr>
          <p:nvPr>
            <p:ph type="ctrTitle"/>
          </p:nvPr>
        </p:nvSpPr>
        <p:spPr>
          <a:xfrm>
            <a:off x="1714480" y="928670"/>
            <a:ext cx="7124720" cy="1472184"/>
          </a:xfrm>
        </p:spPr>
        <p:txBody>
          <a:bodyPr/>
          <a:lstStyle/>
          <a:p>
            <a:pPr algn="l"/>
            <a:r>
              <a:rPr lang="uk-UA" smtClean="0"/>
              <a:t>    МОЗКОВИЙ   </a:t>
            </a:r>
            <a:r>
              <a:rPr lang="uk-UA" dirty="0" smtClean="0"/>
              <a:t>ШТУРМ</a:t>
            </a:r>
            <a:endParaRPr lang="uk-UA" dirty="0"/>
          </a:p>
        </p:txBody>
      </p:sp>
      <p:sp>
        <p:nvSpPr>
          <p:cNvPr id="3" name="Подзаголовок 2"/>
          <p:cNvSpPr>
            <a:spLocks noGrp="1"/>
          </p:cNvSpPr>
          <p:nvPr>
            <p:ph type="subTitle" idx="1"/>
          </p:nvPr>
        </p:nvSpPr>
        <p:spPr>
          <a:xfrm>
            <a:off x="1142976" y="2857496"/>
            <a:ext cx="7215238" cy="2286016"/>
          </a:xfrm>
        </p:spPr>
        <p:txBody>
          <a:bodyPr>
            <a:normAutofit/>
          </a:bodyPr>
          <a:lstStyle/>
          <a:p>
            <a:pPr algn="ctr"/>
            <a:r>
              <a:rPr lang="uk-UA" sz="4400" b="1" dirty="0" smtClean="0">
                <a:solidFill>
                  <a:srgbClr val="FF0000"/>
                </a:solidFill>
              </a:rPr>
              <a:t>МАТЕМАТИКА –</a:t>
            </a:r>
          </a:p>
          <a:p>
            <a:pPr algn="ctr"/>
            <a:r>
              <a:rPr lang="uk-UA" sz="4400" b="1" dirty="0" smtClean="0">
                <a:solidFill>
                  <a:srgbClr val="FF0000"/>
                </a:solidFill>
              </a:rPr>
              <a:t> ВАЖКО ЧИ ЦІКАВО?</a:t>
            </a:r>
            <a:endParaRPr lang="uk-UA" sz="4400" b="1"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ÐÐ°ÑÑÐ¸Ð½ÐºÐ¸ Ð¿Ð¾ Ð·Ð°Ð¿ÑÐ¾ÑÑ Ð¼Ð°ÑÐµÐ¼Ð°ÑÐ¸ÑÐµÑÐºÐ°Ñ ÑÐ°Ð¼ÐºÐ°"/>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6" name="Содержимое 2"/>
          <p:cNvSpPr txBox="1">
            <a:spLocks/>
          </p:cNvSpPr>
          <p:nvPr/>
        </p:nvSpPr>
        <p:spPr>
          <a:xfrm>
            <a:off x="1071538" y="1214422"/>
            <a:ext cx="7498080" cy="3643338"/>
          </a:xfrm>
          <a:prstGeom prst="rect">
            <a:avLst/>
          </a:prstGeom>
        </p:spPr>
        <p:txBody>
          <a:bodyPr>
            <a:normAutofit/>
          </a:bodyPr>
          <a:lstStyle/>
          <a:p>
            <a:pPr marL="365760" lvl="0" indent="-283464" algn="ctr">
              <a:spcBef>
                <a:spcPts val="600"/>
              </a:spcBef>
              <a:buClr>
                <a:schemeClr val="accent1"/>
              </a:buClr>
              <a:buSzPct val="80000"/>
            </a:pPr>
            <a:endParaRPr kumimoji="0" lang="uk-UA" sz="3200" b="1" i="0" u="none" strike="noStrike" kern="1200" cap="none" spc="0" normalizeH="0" baseline="0" noProof="0" dirty="0" smtClean="0">
              <a:ln>
                <a:noFill/>
              </a:ln>
              <a:solidFill>
                <a:srgbClr val="002060"/>
              </a:solidFill>
              <a:effectLst/>
              <a:uLnTx/>
              <a:uFillTx/>
              <a:latin typeface="+mn-lt"/>
              <a:ea typeface="+mn-ea"/>
              <a:cs typeface="+mn-cs"/>
            </a:endParaRPr>
          </a:p>
          <a:p>
            <a:pPr marL="365760" lvl="0" indent="-283464" algn="ctr">
              <a:spcBef>
                <a:spcPts val="600"/>
              </a:spcBef>
              <a:buClr>
                <a:schemeClr val="accent1"/>
              </a:buClr>
              <a:buSzPct val="80000"/>
            </a:pPr>
            <a:r>
              <a:rPr kumimoji="0" lang="uk-UA" sz="6000" b="1" i="0" u="none" strike="noStrike" kern="1200" cap="none" spc="0" normalizeH="0" baseline="0" noProof="0" dirty="0" smtClean="0">
                <a:ln>
                  <a:noFill/>
                </a:ln>
                <a:solidFill>
                  <a:srgbClr val="002060"/>
                </a:solidFill>
                <a:effectLst/>
                <a:uLnTx/>
                <a:uFillTx/>
                <a:latin typeface="+mn-lt"/>
                <a:ea typeface="+mn-ea"/>
                <a:cs typeface="+mn-cs"/>
              </a:rPr>
              <a:t>ТЕОРЕТИЧНА  </a:t>
            </a:r>
          </a:p>
          <a:p>
            <a:pPr marL="365760" lvl="0" indent="-283464" algn="ctr">
              <a:spcBef>
                <a:spcPts val="600"/>
              </a:spcBef>
              <a:buClr>
                <a:schemeClr val="accent1"/>
              </a:buClr>
              <a:buSzPct val="80000"/>
            </a:pPr>
            <a:r>
              <a:rPr kumimoji="0" lang="uk-UA" sz="6000" b="1" i="0" u="none" strike="noStrike" kern="1200" cap="none" spc="0" normalizeH="0" baseline="0" noProof="0" dirty="0" smtClean="0">
                <a:ln>
                  <a:noFill/>
                </a:ln>
                <a:solidFill>
                  <a:srgbClr val="002060"/>
                </a:solidFill>
                <a:effectLst/>
                <a:uLnTx/>
                <a:uFillTx/>
                <a:latin typeface="+mn-lt"/>
                <a:ea typeface="+mn-ea"/>
                <a:cs typeface="+mn-cs"/>
              </a:rPr>
              <a:t>ВІКТОРИНА</a:t>
            </a:r>
            <a:endParaRPr kumimoji="0" lang="uk-UA" sz="6000" b="1" i="0" u="none" strike="noStrike" kern="1200" cap="none" spc="0" normalizeH="0" baseline="0" noProof="0" dirty="0">
              <a:ln>
                <a:noFill/>
              </a:ln>
              <a:solidFill>
                <a:srgbClr val="00206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3622</TotalTime>
  <Words>2483</Words>
  <Application>Microsoft Office PowerPoint</Application>
  <PresentationFormat>Экран (4:3)</PresentationFormat>
  <Paragraphs>385</Paragraphs>
  <Slides>73</Slides>
  <Notes>10</Notes>
  <HiddenSlides>0</HiddenSlides>
  <MMClips>0</MMClips>
  <ScaleCrop>false</ScaleCrop>
  <HeadingPairs>
    <vt:vector size="4" baseType="variant">
      <vt:variant>
        <vt:lpstr>Тема</vt:lpstr>
      </vt:variant>
      <vt:variant>
        <vt:i4>1</vt:i4>
      </vt:variant>
      <vt:variant>
        <vt:lpstr>Заголовки слайдов</vt:lpstr>
      </vt:variant>
      <vt:variant>
        <vt:i4>73</vt:i4>
      </vt:variant>
    </vt:vector>
  </HeadingPairs>
  <TitlesOfParts>
    <vt:vector size="74" baseType="lpstr">
      <vt:lpstr>Тема Office</vt:lpstr>
      <vt:lpstr>Презентация PowerPoint</vt:lpstr>
      <vt:lpstr>Презентация PowerPoint</vt:lpstr>
      <vt:lpstr>Девіз засідання: </vt:lpstr>
      <vt:lpstr>Презентация PowerPoint</vt:lpstr>
      <vt:lpstr>Презентация PowerPoint</vt:lpstr>
      <vt:lpstr>Презентация PowerPoint</vt:lpstr>
      <vt:lpstr>Презентация PowerPoint</vt:lpstr>
      <vt:lpstr>    МОЗКОВИЙ   ШТУРМ</vt:lpstr>
      <vt:lpstr>Презентация PowerPoint</vt:lpstr>
      <vt:lpstr>Презентация PowerPoint</vt:lpstr>
      <vt:lpstr>Гра “Назви інновацію”</vt:lpstr>
      <vt:lpstr> Обмін ідеями  «Як я це використаю?» </vt:lpstr>
      <vt:lpstr>Презентация PowerPoint</vt:lpstr>
      <vt:lpstr>Презентация PowerPoint</vt:lpstr>
      <vt:lpstr>Презентация PowerPoint</vt:lpstr>
      <vt:lpstr>МЕТА СТАНДАРТУ</vt:lpstr>
      <vt:lpstr>НОВІ СКЛАДНИКИ СТАНДАРТУ</vt:lpstr>
      <vt:lpstr>СТАНДАРТ: ЗВ’ЯЗОК МІЖ КАТЕГОРІЯМИ</vt:lpstr>
      <vt:lpstr>КОМПЕТЕНТНІСТЬ ЯК РЕЗУЛЬТАТ</vt:lpstr>
      <vt:lpstr>КЛЮЧОВІ КОМПЕТЕНТНОСТІ</vt:lpstr>
      <vt:lpstr>КОМПЕТЕНТНОСТІ </vt:lpstr>
      <vt:lpstr>Сучасні інноваційні освітні технології формування логіко-математичної компетентності дошкільнят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«STREAM-ОСВІТА дошкільників: моделюємо освітню ситуацію за напрямами  альтернативної програми»  </vt:lpstr>
      <vt:lpstr>Презентация PowerPoint</vt:lpstr>
      <vt:lpstr> АЛЬТЕРНАТИВНА ПРОГРАМА “STREAM -  ОСВІТА,  або Стежинки у Всесвіт”  </vt:lpstr>
      <vt:lpstr>S……….. –ОСВІТА:  напрями, компоненти…, головна ідея</vt:lpstr>
      <vt:lpstr>Розподіл напрямів роботи за альтернативною програмою</vt:lpstr>
      <vt:lpstr>Інтегрований підхід  дає малюку можливість випробувати себе у різних галузях – побути співаком, актором, винахідником, науковцем, конструктором</vt:lpstr>
      <vt:lpstr>ЯК ПОБУДУВАТИ ОСВІТНІЙ ПРОЦЕС ЗА НАПРЯМАМИ STREAM -  ОСВІТИ?</vt:lpstr>
      <vt:lpstr>карта – схема  для конструювання інтегрованого заняття  (освітньої ситуації)</vt:lpstr>
      <vt:lpstr>Закономірності  інтеґрованого заняття:</vt:lpstr>
      <vt:lpstr>Переваги STREAM-освіти: </vt:lpstr>
      <vt:lpstr>МЕТОДИЧНІ  ЗАСАДИ   АЛЬТЕРНАТИВНОЇ  ПРОГРАМИ “STREAM-освіта, або Стежинки у Всесвіт”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777</dc:creator>
  <cp:lastModifiedBy>dron</cp:lastModifiedBy>
  <cp:revision>13</cp:revision>
  <dcterms:created xsi:type="dcterms:W3CDTF">2021-02-19T10:24:54Z</dcterms:created>
  <dcterms:modified xsi:type="dcterms:W3CDTF">2021-02-26T20:35:41Z</dcterms:modified>
</cp:coreProperties>
</file>